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31"/>
  </p:notesMasterIdLst>
  <p:handoutMasterIdLst>
    <p:handoutMasterId r:id="rId32"/>
  </p:handoutMasterIdLst>
  <p:sldIdLst>
    <p:sldId id="256" r:id="rId2"/>
    <p:sldId id="258" r:id="rId3"/>
    <p:sldId id="261" r:id="rId4"/>
    <p:sldId id="257" r:id="rId5"/>
    <p:sldId id="283" r:id="rId6"/>
    <p:sldId id="259" r:id="rId7"/>
    <p:sldId id="281" r:id="rId8"/>
    <p:sldId id="260" r:id="rId9"/>
    <p:sldId id="278" r:id="rId10"/>
    <p:sldId id="262" r:id="rId11"/>
    <p:sldId id="263" r:id="rId12"/>
    <p:sldId id="280"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 id="282" r:id="rId26"/>
    <p:sldId id="276" r:id="rId27"/>
    <p:sldId id="277" r:id="rId28"/>
    <p:sldId id="284" r:id="rId29"/>
    <p:sldId id="279" r:id="rId30"/>
  </p:sldIdLst>
  <p:sldSz cx="12192000" cy="6858000"/>
  <p:notesSz cx="9144000" cy="6858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953" autoAdjust="0"/>
    <p:restoredTop sz="94660" autoAdjust="0"/>
  </p:normalViewPr>
  <p:slideViewPr>
    <p:cSldViewPr snapToGrid="0">
      <p:cViewPr varScale="1">
        <p:scale>
          <a:sx n="77" d="100"/>
          <a:sy n="77" d="100"/>
        </p:scale>
        <p:origin x="-120" y="-138"/>
      </p:cViewPr>
      <p:guideLst>
        <p:guide orient="horz" pos="2160"/>
        <p:guide pos="3840"/>
      </p:guideLst>
    </p:cSldViewPr>
  </p:slideViewPr>
  <p:outlineViewPr>
    <p:cViewPr>
      <p:scale>
        <a:sx n="33" d="100"/>
        <a:sy n="33" d="100"/>
      </p:scale>
      <p:origin x="0" y="0"/>
    </p:cViewPr>
  </p:outlineViewPr>
  <p:notesTextViewPr>
    <p:cViewPr>
      <p:scale>
        <a:sx n="1" d="1"/>
        <a:sy n="1" d="1"/>
      </p:scale>
      <p:origin x="0" y="0"/>
    </p:cViewPr>
  </p:notesTextViewPr>
  <p:notesViewPr>
    <p:cSldViewPr snapToGrid="0">
      <p:cViewPr varScale="1">
        <p:scale>
          <a:sx n="80" d="100"/>
          <a:sy n="80" d="100"/>
        </p:scale>
        <p:origin x="-1518" y="-84"/>
      </p:cViewPr>
      <p:guideLst>
        <p:guide orient="horz" pos="2160"/>
        <p:guide pos="2880"/>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lang="en-NZ"/>
          </a:p>
        </p:txBody>
      </p:sp>
      <p:sp>
        <p:nvSpPr>
          <p:cNvPr id="3" name="Date Placeholder 2"/>
          <p:cNvSpPr>
            <a:spLocks noGrp="1"/>
          </p:cNvSpPr>
          <p:nvPr>
            <p:ph type="dt" sz="quarter" idx="1"/>
          </p:nvPr>
        </p:nvSpPr>
        <p:spPr>
          <a:xfrm>
            <a:off x="5179484" y="0"/>
            <a:ext cx="3962400" cy="342900"/>
          </a:xfrm>
          <a:prstGeom prst="rect">
            <a:avLst/>
          </a:prstGeom>
        </p:spPr>
        <p:txBody>
          <a:bodyPr vert="horz" lIns="91440" tIns="45720" rIns="91440" bIns="45720" rtlCol="0"/>
          <a:lstStyle>
            <a:lvl1pPr algn="r">
              <a:defRPr sz="1200"/>
            </a:lvl1pPr>
          </a:lstStyle>
          <a:p>
            <a:fld id="{7616E172-7BE0-4EE9-86B0-5CF1CC8AEA78}" type="datetimeFigureOut">
              <a:rPr lang="en-NZ" smtClean="0"/>
              <a:t>30/10/2015</a:t>
            </a:fld>
            <a:endParaRPr lang="en-NZ"/>
          </a:p>
        </p:txBody>
      </p:sp>
      <p:sp>
        <p:nvSpPr>
          <p:cNvPr id="4" name="Footer Placeholder 3"/>
          <p:cNvSpPr>
            <a:spLocks noGrp="1"/>
          </p:cNvSpPr>
          <p:nvPr>
            <p:ph type="ftr" sz="quarter" idx="2"/>
          </p:nvPr>
        </p:nvSpPr>
        <p:spPr>
          <a:xfrm>
            <a:off x="0" y="6513910"/>
            <a:ext cx="3962400" cy="342900"/>
          </a:xfrm>
          <a:prstGeom prst="rect">
            <a:avLst/>
          </a:prstGeom>
        </p:spPr>
        <p:txBody>
          <a:bodyPr vert="horz" lIns="91440" tIns="45720" rIns="91440" bIns="45720" rtlCol="0" anchor="b"/>
          <a:lstStyle>
            <a:lvl1pPr algn="l">
              <a:defRPr sz="1200"/>
            </a:lvl1pPr>
          </a:lstStyle>
          <a:p>
            <a:endParaRPr lang="en-NZ"/>
          </a:p>
        </p:txBody>
      </p:sp>
      <p:sp>
        <p:nvSpPr>
          <p:cNvPr id="5" name="Slide Number Placeholder 4"/>
          <p:cNvSpPr>
            <a:spLocks noGrp="1"/>
          </p:cNvSpPr>
          <p:nvPr>
            <p:ph type="sldNum" sz="quarter" idx="3"/>
          </p:nvPr>
        </p:nvSpPr>
        <p:spPr>
          <a:xfrm>
            <a:off x="5179484" y="6513910"/>
            <a:ext cx="3962400" cy="342900"/>
          </a:xfrm>
          <a:prstGeom prst="rect">
            <a:avLst/>
          </a:prstGeom>
        </p:spPr>
        <p:txBody>
          <a:bodyPr vert="horz" lIns="91440" tIns="45720" rIns="91440" bIns="45720" rtlCol="0" anchor="b"/>
          <a:lstStyle>
            <a:lvl1pPr algn="r">
              <a:defRPr sz="1200"/>
            </a:lvl1pPr>
          </a:lstStyle>
          <a:p>
            <a:fld id="{70AA68F6-1670-4B73-B47E-05CBA7429F9B}" type="slidenum">
              <a:rPr lang="en-NZ" smtClean="0"/>
              <a:t>‹#›</a:t>
            </a:fld>
            <a:endParaRPr lang="en-NZ"/>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lang="en-NZ"/>
          </a:p>
        </p:txBody>
      </p:sp>
      <p:sp>
        <p:nvSpPr>
          <p:cNvPr id="3" name="Date Placeholder 2"/>
          <p:cNvSpPr>
            <a:spLocks noGrp="1"/>
          </p:cNvSpPr>
          <p:nvPr>
            <p:ph type="dt" idx="1"/>
          </p:nvPr>
        </p:nvSpPr>
        <p:spPr>
          <a:xfrm>
            <a:off x="5179484" y="0"/>
            <a:ext cx="3962400" cy="342900"/>
          </a:xfrm>
          <a:prstGeom prst="rect">
            <a:avLst/>
          </a:prstGeom>
        </p:spPr>
        <p:txBody>
          <a:bodyPr vert="horz" lIns="91440" tIns="45720" rIns="91440" bIns="45720" rtlCol="0"/>
          <a:lstStyle>
            <a:lvl1pPr algn="r">
              <a:defRPr sz="1200"/>
            </a:lvl1pPr>
          </a:lstStyle>
          <a:p>
            <a:fld id="{4A7227A3-8786-4588-8715-F61CC30A96FB}" type="datetimeFigureOut">
              <a:rPr lang="en-NZ" smtClean="0"/>
              <a:t>30/10/2015</a:t>
            </a:fld>
            <a:endParaRPr lang="en-NZ"/>
          </a:p>
        </p:txBody>
      </p:sp>
      <p:sp>
        <p:nvSpPr>
          <p:cNvPr id="4" name="Slide Image Placeholder 3"/>
          <p:cNvSpPr>
            <a:spLocks noGrp="1" noRot="1" noChangeAspect="1"/>
          </p:cNvSpPr>
          <p:nvPr>
            <p:ph type="sldImg" idx="2"/>
          </p:nvPr>
        </p:nvSpPr>
        <p:spPr>
          <a:xfrm>
            <a:off x="2286000" y="514350"/>
            <a:ext cx="4572000" cy="2571750"/>
          </a:xfrm>
          <a:prstGeom prst="rect">
            <a:avLst/>
          </a:prstGeom>
          <a:noFill/>
          <a:ln w="12700">
            <a:solidFill>
              <a:prstClr val="black"/>
            </a:solidFill>
          </a:ln>
        </p:spPr>
        <p:txBody>
          <a:bodyPr vert="horz" lIns="91440" tIns="45720" rIns="91440" bIns="45720" rtlCol="0" anchor="ctr"/>
          <a:lstStyle/>
          <a:p>
            <a:endParaRPr lang="en-NZ"/>
          </a:p>
        </p:txBody>
      </p:sp>
      <p:sp>
        <p:nvSpPr>
          <p:cNvPr id="5" name="Notes Placeholder 4"/>
          <p:cNvSpPr>
            <a:spLocks noGrp="1"/>
          </p:cNvSpPr>
          <p:nvPr>
            <p:ph type="body" sz="quarter" idx="3"/>
          </p:nvPr>
        </p:nvSpPr>
        <p:spPr>
          <a:xfrm>
            <a:off x="914400" y="3257550"/>
            <a:ext cx="7315200" cy="30861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6" name="Footer Placeholder 5"/>
          <p:cNvSpPr>
            <a:spLocks noGrp="1"/>
          </p:cNvSpPr>
          <p:nvPr>
            <p:ph type="ftr" sz="quarter" idx="4"/>
          </p:nvPr>
        </p:nvSpPr>
        <p:spPr>
          <a:xfrm>
            <a:off x="0" y="6513910"/>
            <a:ext cx="3962400" cy="342900"/>
          </a:xfrm>
          <a:prstGeom prst="rect">
            <a:avLst/>
          </a:prstGeom>
        </p:spPr>
        <p:txBody>
          <a:bodyPr vert="horz" lIns="91440" tIns="45720" rIns="91440" bIns="45720" rtlCol="0" anchor="b"/>
          <a:lstStyle>
            <a:lvl1pPr algn="l">
              <a:defRPr sz="1200"/>
            </a:lvl1pPr>
          </a:lstStyle>
          <a:p>
            <a:endParaRPr lang="en-NZ"/>
          </a:p>
        </p:txBody>
      </p:sp>
      <p:sp>
        <p:nvSpPr>
          <p:cNvPr id="7" name="Slide Number Placeholder 6"/>
          <p:cNvSpPr>
            <a:spLocks noGrp="1"/>
          </p:cNvSpPr>
          <p:nvPr>
            <p:ph type="sldNum" sz="quarter" idx="5"/>
          </p:nvPr>
        </p:nvSpPr>
        <p:spPr>
          <a:xfrm>
            <a:off x="5179484" y="6513910"/>
            <a:ext cx="3962400" cy="342900"/>
          </a:xfrm>
          <a:prstGeom prst="rect">
            <a:avLst/>
          </a:prstGeom>
        </p:spPr>
        <p:txBody>
          <a:bodyPr vert="horz" lIns="91440" tIns="45720" rIns="91440" bIns="45720" rtlCol="0" anchor="b"/>
          <a:lstStyle>
            <a:lvl1pPr algn="r">
              <a:defRPr sz="1200"/>
            </a:lvl1pPr>
          </a:lstStyle>
          <a:p>
            <a:fld id="{FF881A86-C8E9-4540-8CA8-46C89CEC3F60}" type="slidenum">
              <a:rPr lang="en-NZ" smtClean="0"/>
              <a:t>‹#›</a:t>
            </a:fld>
            <a:endParaRPr lang="en-NZ"/>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100051" y="4455620"/>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4BDF68E2-58F2-4D09-BE8B-E3BD06533059}" type="datetimeFigureOut">
              <a:rPr lang="en-US" dirty="0"/>
              <a:pPr/>
              <a:t>10/30/2015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pPr/>
              <a:t>‹#›</a:t>
            </a:fld>
            <a:endParaRPr lang="en-US" dirty="0"/>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2E2D6473-DF6D-4702-B328-E0DD40540A4E}" type="datetimeFigureOut">
              <a:rPr lang="en-US" dirty="0"/>
              <a:pPr/>
              <a:t>10/30/2015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4778"/>
            <a:ext cx="2628900" cy="5757421"/>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838200" y="414778"/>
            <a:ext cx="7734300" cy="5757422"/>
          </a:xfrm>
        </p:spPr>
        <p:txBody>
          <a:bodyPr vert="eaVert" lIns="45720" tIns="0" rIns="45720" bIns="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E26F7E3A-B166-407D-9866-32884E7D5B37}" type="datetimeFigureOut">
              <a:rPr lang="en-US" dirty="0"/>
              <a:pPr/>
              <a:t>10/30/2015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defRPr/>
            </a:lvl1p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528FC5F6-F338-4AE4-BB23-26385BCFC423}" type="datetimeFigureOut">
              <a:rPr lang="en-US" dirty="0"/>
              <a:pPr/>
              <a:t>10/30/2015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113E31D-E2AB-40D1-8B51-AFA5AFEF393A}" type="slidenum">
              <a:rPr lang="en-US" dirty="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85000"/>
              </a:lnSpc>
              <a:defRPr sz="8000" b="0">
                <a:solidFill>
                  <a:schemeClr val="tx1">
                    <a:lumMod val="85000"/>
                    <a:lumOff val="15000"/>
                  </a:schemeClr>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0EBB0C4-6273-4C6E-B9BD-2EDC30F1CD52}" type="datetimeFigureOut">
              <a:rPr lang="en-US" dirty="0"/>
              <a:pPr/>
              <a:t>10/30/2015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pPr/>
              <a:t>‹#›</a:t>
            </a:fld>
            <a:endParaRPr lang="en-US" dirty="0"/>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097279" y="1845734"/>
            <a:ext cx="4937760" cy="402336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217920" y="1845735"/>
            <a:ext cx="4937760" cy="402336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19AB4D41-86C1-4908-B66A-0B50CEB3BF29}" type="datetimeFigureOut">
              <a:rPr lang="en-US" dirty="0"/>
              <a:pPr/>
              <a:t>10/30/2015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dirty="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97280" y="2582334"/>
            <a:ext cx="4937760" cy="3378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217920" y="2582334"/>
            <a:ext cx="4937760" cy="3378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E6426E2C-56C1-4E0D-A793-0088A7FDD37E}" type="datetimeFigureOut">
              <a:rPr lang="en-US" dirty="0"/>
              <a:pPr/>
              <a:t>10/30/2015</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dirty="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C8C39B41-D8B5-4052-B551-9B5525EAA8B6}" type="datetimeFigureOut">
              <a:rPr lang="en-US" dirty="0"/>
              <a:pPr/>
              <a:t>10/30/2015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FAB73BC-B049-4115-A692-8D63A059BFB8}" type="slidenum">
              <a:rPr lang="en-US" dirty="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4D94136C-8742-45B2-AF27-D93DF72833A9}" type="datetimeFigureOut">
              <a:rPr lang="en-US" dirty="0"/>
              <a:pPr/>
              <a:t>10/30/2015</a:t>
            </a:fld>
            <a:endParaRPr lang="en-US" dirty="0"/>
          </a:p>
        </p:txBody>
      </p:sp>
      <p:sp>
        <p:nvSpPr>
          <p:cNvPr id="8" name="Footer Placeholder 7"/>
          <p:cNvSpPr>
            <a:spLocks noGrp="1"/>
          </p:cNvSpPr>
          <p:nvPr>
            <p:ph type="ftr" sz="quarter" idx="11"/>
          </p:nvPr>
        </p:nvSpPr>
        <p:spPr/>
        <p:txBody>
          <a:bodyPr/>
          <a:lstStyle>
            <a:lvl1pPr>
              <a:defRPr>
                <a:solidFill>
                  <a:srgbClr val="FFFFFF"/>
                </a:solidFill>
              </a:defRPr>
            </a:lvl1p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4800600" y="731520"/>
            <a:ext cx="6492240" cy="5257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65512" y="6459785"/>
            <a:ext cx="2618510" cy="365125"/>
          </a:xfrm>
        </p:spPr>
        <p:txBody>
          <a:bodyPr/>
          <a:lstStyle>
            <a:lvl1pPr algn="l">
              <a:defRPr/>
            </a:lvl1pPr>
          </a:lstStyle>
          <a:p>
            <a:fld id="{32ABBEA6-7C60-4B02-AE87-00D78D8422AF}" type="datetimeFigureOut">
              <a:rPr lang="en-US" dirty="0"/>
              <a:pPr/>
              <a:t>10/30/2015</a:t>
            </a:fld>
            <a:endParaRPr lang="en-US" dirty="0"/>
          </a:p>
        </p:txBody>
      </p:sp>
      <p:sp>
        <p:nvSpPr>
          <p:cNvPr id="6" name="Footer Placeholder 5"/>
          <p:cNvSpPr>
            <a:spLocks noGrp="1"/>
          </p:cNvSpPr>
          <p:nvPr>
            <p:ph type="ftr" sz="quarter" idx="11"/>
          </p:nvPr>
        </p:nvSpPr>
        <p:spPr>
          <a:xfrm>
            <a:off x="4800600" y="6459785"/>
            <a:ext cx="4648200" cy="365125"/>
          </a:xfrm>
        </p:spPr>
        <p:txBody>
          <a:bodyPr/>
          <a:lstStyle>
            <a:lvl1pPr algn="l">
              <a:defRPr>
                <a:solidFill>
                  <a:schemeClr val="tx2"/>
                </a:solidFill>
              </a:defRPr>
            </a:lvl1pPr>
          </a:lstStyle>
          <a:p>
            <a:endParaRPr lang="en-US" dirty="0"/>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4FAB73BC-B049-4115-A692-8D63A059BFB8}" type="slidenum">
              <a:rPr lang="en-US" dirty="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4953000"/>
            <a:ext cx="12188825"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491507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264" cy="822960"/>
          </a:xfrm>
        </p:spPr>
        <p:txBody>
          <a:bodyPr lIns="91440" tIns="0" rIns="91440" bIns="0" anchor="b">
            <a:noAutofit/>
          </a:bodyPr>
          <a:lstStyle>
            <a:lvl1pPr>
              <a:defRPr sz="3600" b="0">
                <a:solidFill>
                  <a:srgbClr val="FFFFFF"/>
                </a:solidFill>
              </a:defRPr>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5" y="0"/>
            <a:ext cx="12191985" cy="4915076"/>
          </a:xfrm>
          <a:blipFill>
            <a:blip r:embed="rId2"/>
            <a:stretch>
              <a:fillRect/>
            </a:stretch>
          </a:blipFill>
        </p:spPr>
        <p:txBody>
          <a:bodyPr lIns="457200" tIns="457200" anchor="t"/>
          <a:lstStyle>
            <a:lvl1pPr marL="0" indent="0">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Click icon to add picture</a:t>
            </a:r>
            <a:endParaRPr lang="en-US" dirty="0"/>
          </a:p>
        </p:txBody>
      </p:sp>
      <p:sp>
        <p:nvSpPr>
          <p:cNvPr id="4" name="Text Placeholder 3"/>
          <p:cNvSpPr>
            <a:spLocks noGrp="1"/>
          </p:cNvSpPr>
          <p:nvPr>
            <p:ph type="body" sz="half" idx="2"/>
          </p:nvPr>
        </p:nvSpPr>
        <p:spPr>
          <a:xfrm>
            <a:off x="1097280" y="5907023"/>
            <a:ext cx="10113264"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9CAD897-D46E-4AD2-BD9B-49DD3E640873}" type="datetimeFigureOut">
              <a:rPr lang="en-US" dirty="0"/>
              <a:pPr/>
              <a:t>10/30/2015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dirty="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0" y="6334316"/>
            <a:ext cx="12192001" cy="659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defRPr>
            </a:lvl1pPr>
          </a:lstStyle>
          <a:p>
            <a:fld id="{98624D31-43A5-475A-80CF-332C9F6DCF35}" type="datetimeFigureOut">
              <a:rPr lang="en-US" dirty="0"/>
              <a:pPr/>
              <a:t>10/30/2015</a:t>
            </a:fld>
            <a:endParaRPr lang="en-US" dirty="0"/>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lang="en-US" dirty="0"/>
          </a:p>
        </p:txBody>
      </p:sp>
      <p:sp>
        <p:nvSpPr>
          <p:cNvPr id="6" name="Slide Number Placeholder 5"/>
          <p:cNvSpPr>
            <a:spLocks noGrp="1"/>
          </p:cNvSpPr>
          <p:nvPr>
            <p:ph type="sldNum" sz="quarter" idx="4"/>
          </p:nvPr>
        </p:nvSpPr>
        <p:spPr>
          <a:xfrm>
            <a:off x="9900458" y="6459785"/>
            <a:ext cx="1312025" cy="365125"/>
          </a:xfrm>
          <a:prstGeom prst="rect">
            <a:avLst/>
          </a:prstGeom>
        </p:spPr>
        <p:txBody>
          <a:bodyPr vert="horz" lIns="91440" tIns="45720" rIns="91440" bIns="45720" rtlCol="0" anchor="ctr"/>
          <a:lstStyle>
            <a:lvl1pPr algn="r">
              <a:defRPr sz="1050">
                <a:solidFill>
                  <a:srgbClr val="FFFFFF"/>
                </a:solidFill>
              </a:defRPr>
            </a:lvl1pPr>
          </a:lstStyle>
          <a:p>
            <a:fld id="{4FAB73BC-B049-4115-A692-8D63A059BFB8}" type="slidenum">
              <a:rPr lang="en-US" dirty="0"/>
              <a:pPr/>
              <a:t>‹#›</a:t>
            </a:fld>
            <a:endParaRPr lang="en-US" dirty="0"/>
          </a:p>
        </p:txBody>
      </p:sp>
      <p:cxnSp>
        <p:nvCxnSpPr>
          <p:cNvPr id="10" name="Straight Connector 9"/>
          <p:cNvCxnSpPr/>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cSld>
  <p:clrMap bg1="lt1" tx1="dk1" bg2="lt2" tx2="dk2" accent1="accent1" accent2="accent2" accent3="accent3" accent4="accent4" accent5="accent5" accent6="accent6" hlink="hlink" folHlink="folHlink"/>
  <p:sldLayoutIdLst>
    <p:sldLayoutId id="2147483649" r:id="rId1"/>
    <p:sldLayoutId id="214748366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image" Target="../media/image4.gif"/><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8" Type="http://schemas.openxmlformats.org/officeDocument/2006/relationships/hyperlink" Target="http://www.legislation.govt.nz/regulation/public/2013/0471/latest/link.aspx?search=qs_act@bill@regulation@deemedreg_Securities+Act+(Charitable+and+Religious+Purposes)+Exemption+Notice+2003_resel_25_h&amp;p=1&amp;id=DLM1862014#DLM1862014" TargetMode="External"/><Relationship Id="rId3" Type="http://schemas.openxmlformats.org/officeDocument/2006/relationships/hyperlink" Target="http://www.legislation.govt.nz/regulation/public/2013/0471/latest/link.aspx?search=qs_act@bill@regulation@deemedreg_Securities+Act+(Charitable+and+Religious+Purposes)+Exemption+Notice+2003_resel_25_h&amp;p=1&amp;id=DLM28302#DLM28302" TargetMode="External"/><Relationship Id="rId7" Type="http://schemas.openxmlformats.org/officeDocument/2006/relationships/hyperlink" Target="http://www.legislation.govt.nz/regulation/public/2013/0471/latest/link.aspx?search=qs_act@bill@regulation@deemedreg_Securities+Act+(Charitable+and+Religious+Purposes)+Exemption+Notice+2003_resel_25_h&amp;p=1&amp;id=DLM1862003#DLM1862003" TargetMode="External"/><Relationship Id="rId2" Type="http://schemas.openxmlformats.org/officeDocument/2006/relationships/hyperlink" Target="http://www.legislation.govt.nz/regulation/public/2013/0471/latest/link.aspx?search=qs_act@bill@regulation@deemedreg_Securities+Act+(Charitable+and+Religious+Purposes)+Exemption+Notice+2003_resel_25_h&amp;p=1&amp;id=DLM28187#DLM28187" TargetMode="External"/><Relationship Id="rId1" Type="http://schemas.openxmlformats.org/officeDocument/2006/relationships/slideLayout" Target="../slideLayouts/slideLayout7.xml"/><Relationship Id="rId6" Type="http://schemas.openxmlformats.org/officeDocument/2006/relationships/hyperlink" Target="http://www.legislation.govt.nz/regulation/public/2013/0471/latest/whole.html?search=qs_act@bill@regulation@deemedreg_Securities+Act+(Charitable+and+Religious+Purposes)+Exemption+Notice+2003_resel_25_h&amp;p=1#DLM5761727" TargetMode="External"/><Relationship Id="rId11" Type="http://schemas.openxmlformats.org/officeDocument/2006/relationships/hyperlink" Target="http://www.legislation.govt.nz/regulation/public/2013/0471/latest/link.aspx?search=qs_act@bill@regulation@deemedreg_Securities+Act+(Charitable+and+Religious+Purposes)+Exemption+Notice+2003_resel_25_h&amp;p=1&amp;id=DLM1862018#DLM1862018" TargetMode="External"/><Relationship Id="rId5" Type="http://schemas.openxmlformats.org/officeDocument/2006/relationships/hyperlink" Target="http://www.legislation.govt.nz/regulation/public/2013/0471/latest/link.aspx?search=qs_act@bill@regulation@deemedreg_Securities+Act+(Charitable+and+Religious+Purposes)+Exemption+Notice+2003_resel_25_h&amp;p=1&amp;id=DLM2284249#DLM2284249" TargetMode="External"/><Relationship Id="rId10" Type="http://schemas.openxmlformats.org/officeDocument/2006/relationships/hyperlink" Target="http://www.legislation.govt.nz/regulation/public/2013/0471/latest/link.aspx?search=qs_act@bill@regulation@deemedreg_Securities+Act+(Charitable+and+Religious+Purposes)+Exemption+Notice+2003_resel_25_h&amp;p=1&amp;id=DLM1862017#DLM1862017" TargetMode="External"/><Relationship Id="rId4" Type="http://schemas.openxmlformats.org/officeDocument/2006/relationships/hyperlink" Target="http://www.legislation.govt.nz/regulation/public/2013/0471/latest/link.aspx?search=qs_act@bill@regulation@deemedreg_Securities+Act+(Charitable+and+Religious+Purposes)+Exemption+Notice+2003_resel_25_h&amp;p=1&amp;id=DLM28351#DLM28351" TargetMode="External"/><Relationship Id="rId9" Type="http://schemas.openxmlformats.org/officeDocument/2006/relationships/hyperlink" Target="http://www.legislation.govt.nz/regulation/public/2013/0471/latest/link.aspx?search=qs_act@bill@regulation@deemedreg_Securities+Act+(Charitable+and+Religious+Purposes)+Exemption+Notice+2003_resel_25_h&amp;p=1&amp;id=DLM1862015#DLM1862015" TargetMode="External"/></Relationships>
</file>

<file path=ppt/slides/_rels/slide6.xml.rels><?xml version="1.0" encoding="UTF-8" standalone="yes"?>
<Relationships xmlns="http://schemas.openxmlformats.org/package/2006/relationships"><Relationship Id="rId2" Type="http://schemas.openxmlformats.org/officeDocument/2006/relationships/hyperlink" Target="http://www.xrb.govt.nz/"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solidFill>
            <a:schemeClr val="accent1">
              <a:lumMod val="20000"/>
              <a:lumOff val="80000"/>
            </a:schemeClr>
          </a:solidFill>
          <a:ln w="57150">
            <a:solidFill>
              <a:srgbClr val="00B050"/>
            </a:solidFill>
          </a:ln>
        </p:spPr>
        <p:txBody>
          <a:bodyPr anchor="ctr">
            <a:normAutofit/>
          </a:bodyPr>
          <a:lstStyle/>
          <a:p>
            <a:r>
              <a:rPr lang="en-NZ" sz="5400" b="1" dirty="0" smtClean="0"/>
              <a:t>Public Benefit Entity Simple Format Reporting [PBE-SFR]</a:t>
            </a:r>
            <a:br>
              <a:rPr lang="en-NZ" sz="5400" b="1" dirty="0" smtClean="0"/>
            </a:br>
            <a:r>
              <a:rPr lang="en-NZ" sz="5400" b="1" dirty="0" smtClean="0"/>
              <a:t>Not for Profit [NFP] Tier 3 </a:t>
            </a:r>
            <a:br>
              <a:rPr lang="en-NZ" sz="5400" b="1" dirty="0" smtClean="0"/>
            </a:br>
            <a:r>
              <a:rPr lang="en-NZ" sz="5400" b="1" dirty="0" smtClean="0"/>
              <a:t>Accrual [A]</a:t>
            </a:r>
            <a:endParaRPr lang="en-NZ" sz="5400" b="1" dirty="0"/>
          </a:p>
        </p:txBody>
      </p:sp>
      <p:sp>
        <p:nvSpPr>
          <p:cNvPr id="3" name="Subtitle 2"/>
          <p:cNvSpPr>
            <a:spLocks noGrp="1"/>
          </p:cNvSpPr>
          <p:nvPr>
            <p:ph type="subTitle" idx="1"/>
          </p:nvPr>
        </p:nvSpPr>
        <p:spPr/>
        <p:txBody>
          <a:bodyPr>
            <a:normAutofit lnSpcReduction="10000"/>
          </a:bodyPr>
          <a:lstStyle/>
          <a:p>
            <a:r>
              <a:rPr lang="en-NZ" sz="4000" b="1" dirty="0" smtClean="0"/>
              <a:t>Auditing perspective on the main issues</a:t>
            </a:r>
            <a:endParaRPr lang="en-NZ" sz="4000" b="1" dirty="0"/>
          </a:p>
        </p:txBody>
      </p:sp>
    </p:spTree>
    <p:extLst>
      <p:ext uri="{BB962C8B-B14F-4D97-AF65-F5344CB8AC3E}">
        <p14:creationId xmlns:p14="http://schemas.microsoft.com/office/powerpoint/2010/main" xmlns="" val="377319419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81913" y="286603"/>
            <a:ext cx="11219935" cy="1450757"/>
          </a:xfrm>
          <a:ln w="28575">
            <a:solidFill>
              <a:srgbClr val="00B050"/>
            </a:solidFill>
          </a:ln>
        </p:spPr>
        <p:txBody>
          <a:bodyPr anchor="ctr">
            <a:noAutofit/>
          </a:bodyPr>
          <a:lstStyle/>
          <a:p>
            <a:r>
              <a:rPr lang="en-NZ" sz="3600" b="1" dirty="0"/>
              <a:t>Tier 3 PBE SFR Accrual Accounting is the same as the old NZ FRS &amp; SSAP in respect to </a:t>
            </a:r>
            <a:r>
              <a:rPr lang="en-NZ" sz="3600" b="1" dirty="0" smtClean="0"/>
              <a:t>–</a:t>
            </a:r>
            <a:endParaRPr lang="en-NZ" sz="3600" dirty="0"/>
          </a:p>
        </p:txBody>
      </p:sp>
      <p:sp>
        <p:nvSpPr>
          <p:cNvPr id="3" name="Content Placeholder 2"/>
          <p:cNvSpPr>
            <a:spLocks noGrp="1"/>
          </p:cNvSpPr>
          <p:nvPr>
            <p:ph idx="1"/>
          </p:nvPr>
        </p:nvSpPr>
        <p:spPr>
          <a:ln w="38100">
            <a:solidFill>
              <a:schemeClr val="accent1"/>
            </a:solidFill>
          </a:ln>
        </p:spPr>
        <p:txBody>
          <a:bodyPr/>
          <a:lstStyle/>
          <a:p>
            <a:pPr>
              <a:buFont typeface="Wingdings" panose="05000000000000000000" pitchFamily="2" charset="2"/>
              <a:buChar char="Ø"/>
            </a:pPr>
            <a:r>
              <a:rPr lang="en-NZ" dirty="0" smtClean="0"/>
              <a:t> Accrual Accounting – Going Concern - </a:t>
            </a:r>
          </a:p>
          <a:p>
            <a:pPr>
              <a:buFont typeface="Wingdings" panose="05000000000000000000" pitchFamily="2" charset="2"/>
              <a:buChar char="Ø"/>
            </a:pPr>
            <a:r>
              <a:rPr lang="en-NZ" dirty="0"/>
              <a:t> </a:t>
            </a:r>
            <a:r>
              <a:rPr lang="en-NZ" dirty="0" smtClean="0"/>
              <a:t>Definitions of income, expense, asset, liability, current, non-current, equity</a:t>
            </a:r>
          </a:p>
          <a:p>
            <a:pPr>
              <a:buFont typeface="Wingdings" panose="05000000000000000000" pitchFamily="2" charset="2"/>
              <a:buChar char="Ø"/>
            </a:pPr>
            <a:r>
              <a:rPr lang="en-NZ" dirty="0"/>
              <a:t> </a:t>
            </a:r>
            <a:r>
              <a:rPr lang="en-NZ" dirty="0" smtClean="0"/>
              <a:t>Property assets can be shown at cost or revalued.</a:t>
            </a:r>
          </a:p>
          <a:p>
            <a:pPr>
              <a:buFont typeface="Wingdings" panose="05000000000000000000" pitchFamily="2" charset="2"/>
              <a:buChar char="Ø"/>
            </a:pPr>
            <a:r>
              <a:rPr lang="en-NZ" dirty="0"/>
              <a:t> </a:t>
            </a:r>
            <a:r>
              <a:rPr lang="en-NZ" dirty="0" smtClean="0"/>
              <a:t>Investments can be shown at cost or market value</a:t>
            </a:r>
          </a:p>
          <a:p>
            <a:pPr>
              <a:buFont typeface="Wingdings" panose="05000000000000000000" pitchFamily="2" charset="2"/>
              <a:buChar char="Ø"/>
            </a:pPr>
            <a:r>
              <a:rPr lang="en-NZ" dirty="0"/>
              <a:t> </a:t>
            </a:r>
            <a:r>
              <a:rPr lang="en-NZ" dirty="0" smtClean="0"/>
              <a:t>Budget figures are not compulsory but if public then should be included</a:t>
            </a:r>
          </a:p>
          <a:p>
            <a:pPr>
              <a:buFont typeface="Wingdings" panose="05000000000000000000" pitchFamily="2" charset="2"/>
              <a:buChar char="Ø"/>
            </a:pPr>
            <a:r>
              <a:rPr lang="en-NZ" dirty="0"/>
              <a:t> </a:t>
            </a:r>
            <a:r>
              <a:rPr lang="en-NZ" dirty="0" smtClean="0"/>
              <a:t>Application of the “True and Fair” principle.</a:t>
            </a:r>
          </a:p>
          <a:p>
            <a:pPr>
              <a:buFont typeface="Wingdings" panose="05000000000000000000" pitchFamily="2" charset="2"/>
              <a:buChar char="Ø"/>
            </a:pPr>
            <a:r>
              <a:rPr lang="en-NZ" dirty="0"/>
              <a:t> </a:t>
            </a:r>
            <a:r>
              <a:rPr lang="en-NZ" dirty="0" smtClean="0"/>
              <a:t>A framework that describes RELEVANCE [useful], RELIABILITY [no bias], COMPARABILITY [consistent]. </a:t>
            </a:r>
            <a:r>
              <a:rPr lang="en-NZ" dirty="0"/>
              <a:t>- "Not required to be qualified accountants to understand</a:t>
            </a:r>
            <a:r>
              <a:rPr lang="en-NZ" dirty="0" smtClean="0"/>
              <a:t>.“ (Para A 10)</a:t>
            </a:r>
          </a:p>
          <a:p>
            <a:pPr>
              <a:buFont typeface="Wingdings" panose="05000000000000000000" pitchFamily="2" charset="2"/>
              <a:buChar char="Ø"/>
            </a:pPr>
            <a:r>
              <a:rPr lang="en-NZ" dirty="0"/>
              <a:t> </a:t>
            </a:r>
            <a:r>
              <a:rPr lang="en-NZ" dirty="0" smtClean="0"/>
              <a:t>Related Party note: </a:t>
            </a:r>
          </a:p>
          <a:p>
            <a:pPr marL="0" indent="0">
              <a:buNone/>
            </a:pPr>
            <a:endParaRPr lang="en-NZ" dirty="0" smtClean="0"/>
          </a:p>
          <a:p>
            <a:pPr>
              <a:buFont typeface="Wingdings" panose="05000000000000000000" pitchFamily="2" charset="2"/>
              <a:buChar char="Ø"/>
            </a:pPr>
            <a:endParaRPr lang="en-NZ" dirty="0"/>
          </a:p>
        </p:txBody>
      </p:sp>
    </p:spTree>
    <p:extLst>
      <p:ext uri="{BB962C8B-B14F-4D97-AF65-F5344CB8AC3E}">
        <p14:creationId xmlns:p14="http://schemas.microsoft.com/office/powerpoint/2010/main" xmlns="" val="107483874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ln w="38100">
            <a:solidFill>
              <a:srgbClr val="00B050"/>
            </a:solidFill>
          </a:ln>
        </p:spPr>
        <p:txBody>
          <a:bodyPr>
            <a:normAutofit/>
          </a:bodyPr>
          <a:lstStyle/>
          <a:p>
            <a:r>
              <a:rPr lang="en-NZ" sz="3200" dirty="0"/>
              <a:t>Showing ALL income and expenditure separately or WHAT income and expenditure can be netted off. [tier manipulation</a:t>
            </a:r>
            <a:r>
              <a:rPr lang="en-NZ" sz="3200" dirty="0" smtClean="0"/>
              <a:t>]</a:t>
            </a:r>
            <a:endParaRPr lang="en-NZ" sz="3200" dirty="0"/>
          </a:p>
        </p:txBody>
      </p:sp>
      <p:sp>
        <p:nvSpPr>
          <p:cNvPr id="3" name="Content Placeholder 2"/>
          <p:cNvSpPr>
            <a:spLocks noGrp="1"/>
          </p:cNvSpPr>
          <p:nvPr>
            <p:ph idx="1"/>
          </p:nvPr>
        </p:nvSpPr>
        <p:spPr>
          <a:ln w="38100">
            <a:solidFill>
              <a:srgbClr val="FFC000"/>
            </a:solidFill>
          </a:ln>
        </p:spPr>
        <p:txBody>
          <a:bodyPr/>
          <a:lstStyle/>
          <a:p>
            <a:r>
              <a:rPr lang="en-NZ" b="1" u="sng" dirty="0"/>
              <a:t>Para A24 </a:t>
            </a:r>
            <a:r>
              <a:rPr lang="en-NZ" dirty="0"/>
              <a:t>- Revenue and expenses shall not be offset against each other</a:t>
            </a:r>
            <a:r>
              <a:rPr lang="en-NZ" dirty="0" smtClean="0"/>
              <a:t>. Can not net off –</a:t>
            </a:r>
          </a:p>
          <a:p>
            <a:pPr>
              <a:buFont typeface="Wingdings" panose="05000000000000000000" pitchFamily="2" charset="2"/>
              <a:buChar char="v"/>
            </a:pPr>
            <a:r>
              <a:rPr lang="en-NZ" dirty="0"/>
              <a:t> </a:t>
            </a:r>
            <a:r>
              <a:rPr lang="en-NZ" sz="2400" dirty="0" smtClean="0"/>
              <a:t>Fundraising Income less fundraising costs.  </a:t>
            </a:r>
          </a:p>
          <a:p>
            <a:pPr>
              <a:buFont typeface="Wingdings" panose="05000000000000000000" pitchFamily="2" charset="2"/>
              <a:buChar char="v"/>
            </a:pPr>
            <a:r>
              <a:rPr lang="en-NZ" sz="2400" dirty="0"/>
              <a:t> </a:t>
            </a:r>
            <a:r>
              <a:rPr lang="en-NZ" sz="2400" dirty="0" smtClean="0"/>
              <a:t>Camp  / events or activity income less camp / events or activity costs</a:t>
            </a:r>
          </a:p>
          <a:p>
            <a:pPr>
              <a:buFont typeface="Wingdings" panose="05000000000000000000" pitchFamily="2" charset="2"/>
              <a:buChar char="v"/>
            </a:pPr>
            <a:r>
              <a:rPr lang="en-NZ" sz="2400" dirty="0"/>
              <a:t> </a:t>
            </a:r>
            <a:r>
              <a:rPr lang="en-NZ" sz="2400" dirty="0" smtClean="0"/>
              <a:t>Op shop income less op shop expenses.</a:t>
            </a:r>
          </a:p>
          <a:p>
            <a:pPr marL="0" indent="0">
              <a:buNone/>
            </a:pPr>
            <a:r>
              <a:rPr lang="en-NZ" sz="2400" dirty="0" smtClean="0"/>
              <a:t>Can net off – </a:t>
            </a:r>
          </a:p>
          <a:p>
            <a:pPr>
              <a:buFont typeface="Wingdings" panose="05000000000000000000" pitchFamily="2" charset="2"/>
              <a:buChar char="v"/>
            </a:pPr>
            <a:r>
              <a:rPr lang="en-NZ" sz="2400" dirty="0"/>
              <a:t> </a:t>
            </a:r>
            <a:r>
              <a:rPr lang="en-NZ" sz="2400" dirty="0" smtClean="0"/>
              <a:t>Reimbursements of private / staff use of telephone / photocopier netted off the expense code</a:t>
            </a:r>
          </a:p>
          <a:p>
            <a:pPr marL="0" indent="0">
              <a:buNone/>
            </a:pPr>
            <a:endParaRPr lang="en-NZ" dirty="0"/>
          </a:p>
        </p:txBody>
      </p:sp>
    </p:spTree>
    <p:extLst>
      <p:ext uri="{BB962C8B-B14F-4D97-AF65-F5344CB8AC3E}">
        <p14:creationId xmlns:p14="http://schemas.microsoft.com/office/powerpoint/2010/main" xmlns="" val="158585089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7838" y="286603"/>
            <a:ext cx="11145794" cy="1450757"/>
          </a:xfrm>
          <a:ln w="57150">
            <a:solidFill>
              <a:srgbClr val="00B050"/>
            </a:solidFill>
          </a:ln>
        </p:spPr>
        <p:txBody>
          <a:bodyPr anchor="ctr">
            <a:normAutofit fontScale="90000"/>
          </a:bodyPr>
          <a:lstStyle/>
          <a:p>
            <a:r>
              <a:rPr lang="en-NZ" dirty="0"/>
              <a:t>Separate Member &amp; Non-member </a:t>
            </a:r>
            <a:r>
              <a:rPr lang="en-NZ" dirty="0" smtClean="0"/>
              <a:t>income</a:t>
            </a:r>
            <a:br>
              <a:rPr lang="en-NZ" dirty="0" smtClean="0"/>
            </a:br>
            <a:r>
              <a:rPr lang="en-NZ" dirty="0" smtClean="0"/>
              <a:t>Charities Web site!  Standards = optional!</a:t>
            </a:r>
            <a:endParaRPr lang="en-NZ" dirty="0"/>
          </a:p>
        </p:txBody>
      </p:sp>
      <p:sp>
        <p:nvSpPr>
          <p:cNvPr id="3" name="Content Placeholder 2"/>
          <p:cNvSpPr>
            <a:spLocks noGrp="1"/>
          </p:cNvSpPr>
          <p:nvPr>
            <p:ph idx="1"/>
          </p:nvPr>
        </p:nvSpPr>
        <p:spPr>
          <a:ln w="57150">
            <a:solidFill>
              <a:srgbClr val="FFC000"/>
            </a:solidFill>
          </a:ln>
        </p:spPr>
        <p:txBody>
          <a:bodyPr>
            <a:normAutofit fontScale="92500" lnSpcReduction="10000"/>
          </a:bodyPr>
          <a:lstStyle/>
          <a:p>
            <a:r>
              <a:rPr lang="en-NZ" dirty="0"/>
              <a:t>In the Statement of Financial Performance, revenue received from members is to be recorded separately to revenue received from non-members.</a:t>
            </a:r>
          </a:p>
          <a:p>
            <a:r>
              <a:rPr lang="en-NZ" dirty="0"/>
              <a:t>Where practical, all revenue from </a:t>
            </a:r>
            <a:r>
              <a:rPr lang="en-NZ" b="1" dirty="0"/>
              <a:t>members</a:t>
            </a:r>
            <a:r>
              <a:rPr lang="en-NZ" dirty="0"/>
              <a:t> should be recorded in the category </a:t>
            </a:r>
            <a:r>
              <a:rPr lang="en-NZ" b="1" dirty="0"/>
              <a:t>‘Fees, subscriptions and other revenue from members’</a:t>
            </a:r>
            <a:r>
              <a:rPr lang="en-NZ" dirty="0"/>
              <a:t>.</a:t>
            </a:r>
          </a:p>
          <a:p>
            <a:r>
              <a:rPr lang="en-NZ" dirty="0"/>
              <a:t>This could include:</a:t>
            </a:r>
          </a:p>
          <a:p>
            <a:r>
              <a:rPr lang="en-NZ" dirty="0"/>
              <a:t>membership fees and subscriptions</a:t>
            </a:r>
          </a:p>
          <a:p>
            <a:r>
              <a:rPr lang="en-NZ" dirty="0"/>
              <a:t>donations, </a:t>
            </a:r>
            <a:r>
              <a:rPr lang="en-NZ" dirty="0" err="1"/>
              <a:t>koha</a:t>
            </a:r>
            <a:r>
              <a:rPr lang="en-NZ" dirty="0"/>
              <a:t> or offerings from members</a:t>
            </a:r>
          </a:p>
          <a:p>
            <a:r>
              <a:rPr lang="en-NZ" dirty="0"/>
              <a:t>fundraising contributions from members, and</a:t>
            </a:r>
          </a:p>
          <a:p>
            <a:r>
              <a:rPr lang="en-NZ" dirty="0"/>
              <a:t>revenue from members for goods or services.</a:t>
            </a:r>
          </a:p>
          <a:p>
            <a:r>
              <a:rPr lang="en-NZ" dirty="0"/>
              <a:t> </a:t>
            </a:r>
            <a:r>
              <a:rPr lang="en-NZ" dirty="0" smtClean="0"/>
              <a:t>Revenue </a:t>
            </a:r>
            <a:r>
              <a:rPr lang="en-NZ" dirty="0"/>
              <a:t>from </a:t>
            </a:r>
            <a:r>
              <a:rPr lang="en-NZ" b="1" dirty="0"/>
              <a:t>non-members</a:t>
            </a:r>
            <a:r>
              <a:rPr lang="en-NZ" dirty="0"/>
              <a:t> is recorded in either the category </a:t>
            </a:r>
            <a:r>
              <a:rPr lang="en-NZ" b="1" dirty="0"/>
              <a:t>'Donations, fundraising and other similar revenue'</a:t>
            </a:r>
            <a:r>
              <a:rPr lang="en-NZ" dirty="0"/>
              <a:t>, or </a:t>
            </a:r>
            <a:r>
              <a:rPr lang="en-NZ" b="1" dirty="0"/>
              <a:t>'Revenue from providing goods or services'</a:t>
            </a:r>
            <a:r>
              <a:rPr lang="en-NZ" dirty="0"/>
              <a:t>.</a:t>
            </a:r>
          </a:p>
          <a:p>
            <a:endParaRPr lang="en-NZ" dirty="0"/>
          </a:p>
        </p:txBody>
      </p:sp>
    </p:spTree>
    <p:extLst>
      <p:ext uri="{BB962C8B-B14F-4D97-AF65-F5344CB8AC3E}">
        <p14:creationId xmlns:p14="http://schemas.microsoft.com/office/powerpoint/2010/main" xmlns="" val="395767010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ln w="28575">
            <a:solidFill>
              <a:srgbClr val="00B050"/>
            </a:solidFill>
          </a:ln>
        </p:spPr>
        <p:txBody>
          <a:bodyPr>
            <a:noAutofit/>
          </a:bodyPr>
          <a:lstStyle/>
          <a:p>
            <a:r>
              <a:rPr lang="en-NZ" sz="3600" dirty="0"/>
              <a:t>What is the criteria for Unspent Grants, or Income in advance, reported in the current </a:t>
            </a:r>
            <a:r>
              <a:rPr lang="en-NZ" sz="3600" dirty="0" smtClean="0"/>
              <a:t>liabilities (C/L)? </a:t>
            </a:r>
            <a:r>
              <a:rPr lang="en-NZ" sz="3600" dirty="0"/>
              <a:t>[Definition of Current Liabilities</a:t>
            </a:r>
            <a:r>
              <a:rPr lang="en-NZ" sz="3600" dirty="0" smtClean="0"/>
              <a:t>] Para 62-67</a:t>
            </a:r>
            <a:endParaRPr lang="en-NZ" sz="3600" dirty="0"/>
          </a:p>
        </p:txBody>
      </p:sp>
      <p:sp>
        <p:nvSpPr>
          <p:cNvPr id="3" name="Content Placeholder 2"/>
          <p:cNvSpPr>
            <a:spLocks noGrp="1"/>
          </p:cNvSpPr>
          <p:nvPr>
            <p:ph idx="1"/>
          </p:nvPr>
        </p:nvSpPr>
        <p:spPr>
          <a:xfrm>
            <a:off x="1097280" y="1845734"/>
            <a:ext cx="10058400" cy="4396446"/>
          </a:xfrm>
          <a:ln w="28575">
            <a:solidFill>
              <a:srgbClr val="FFC000"/>
            </a:solidFill>
          </a:ln>
        </p:spPr>
        <p:txBody>
          <a:bodyPr/>
          <a:lstStyle/>
          <a:p>
            <a:r>
              <a:rPr lang="en-NZ" dirty="0" smtClean="0"/>
              <a:t>Revenue Recognition</a:t>
            </a:r>
          </a:p>
          <a:p>
            <a:pPr>
              <a:buFont typeface="Wingdings" panose="05000000000000000000" pitchFamily="2" charset="2"/>
              <a:buChar char="Ø"/>
            </a:pPr>
            <a:r>
              <a:rPr lang="en-NZ" dirty="0"/>
              <a:t> </a:t>
            </a:r>
            <a:r>
              <a:rPr lang="en-NZ" dirty="0" smtClean="0"/>
              <a:t>Grants / contract income with NO “use or return” condition = ALL INCOME NO C/L.</a:t>
            </a:r>
          </a:p>
          <a:p>
            <a:pPr>
              <a:buFont typeface="Wingdings" panose="05000000000000000000" pitchFamily="2" charset="2"/>
              <a:buChar char="Ø"/>
            </a:pPr>
            <a:r>
              <a:rPr lang="en-NZ" dirty="0"/>
              <a:t> Grants / contract income with a</a:t>
            </a:r>
            <a:r>
              <a:rPr lang="en-NZ" dirty="0" smtClean="0"/>
              <a:t> </a:t>
            </a:r>
            <a:r>
              <a:rPr lang="en-NZ" dirty="0"/>
              <a:t>“use or return” condition </a:t>
            </a:r>
            <a:r>
              <a:rPr lang="en-NZ" dirty="0" smtClean="0"/>
              <a:t>= used portion in income &amp; UNUSED IN C/L</a:t>
            </a:r>
          </a:p>
          <a:p>
            <a:pPr>
              <a:buFont typeface="Wingdings" panose="05000000000000000000" pitchFamily="2" charset="2"/>
              <a:buChar char="Ø"/>
            </a:pPr>
            <a:r>
              <a:rPr lang="en-NZ" dirty="0" smtClean="0"/>
              <a:t>Donation with a condition = Revenue [Plus a Note] &gt;&gt; unspent a Reserve in </a:t>
            </a:r>
            <a:r>
              <a:rPr lang="en-NZ" dirty="0" err="1" smtClean="0"/>
              <a:t>Accum</a:t>
            </a:r>
            <a:r>
              <a:rPr lang="en-NZ" dirty="0" smtClean="0"/>
              <a:t>. Funds</a:t>
            </a:r>
          </a:p>
          <a:p>
            <a:pPr>
              <a:buFont typeface="Wingdings" panose="05000000000000000000" pitchFamily="2" charset="2"/>
              <a:buChar char="Ø"/>
            </a:pPr>
            <a:r>
              <a:rPr lang="en-NZ" dirty="0"/>
              <a:t> </a:t>
            </a:r>
            <a:r>
              <a:rPr lang="en-NZ" dirty="0" smtClean="0"/>
              <a:t>Event Fees / Camp Income are recognised in the period the event / camp takes place.</a:t>
            </a:r>
          </a:p>
          <a:p>
            <a:pPr>
              <a:buFont typeface="Wingdings" panose="05000000000000000000" pitchFamily="2" charset="2"/>
              <a:buChar char="Ø"/>
            </a:pPr>
            <a:r>
              <a:rPr lang="en-NZ" dirty="0"/>
              <a:t> </a:t>
            </a:r>
            <a:r>
              <a:rPr lang="en-NZ" dirty="0" smtClean="0"/>
              <a:t>Interest is recorded in income as earned.  i.e. accrue interest owing but not yet received</a:t>
            </a:r>
          </a:p>
          <a:p>
            <a:pPr marL="0" indent="0">
              <a:buNone/>
            </a:pPr>
            <a:r>
              <a:rPr lang="en-NZ" dirty="0" smtClean="0"/>
              <a:t>A current liability is an amount that an external third party as a legal right to obtain, it is probable that settlement is required with 12 months, and the amount can be reliably estimated.</a:t>
            </a:r>
          </a:p>
          <a:p>
            <a:pPr>
              <a:buFont typeface="Wingdings" panose="05000000000000000000" pitchFamily="2" charset="2"/>
              <a:buChar char="q"/>
            </a:pPr>
            <a:r>
              <a:rPr lang="en-NZ" dirty="0"/>
              <a:t> </a:t>
            </a:r>
            <a:r>
              <a:rPr lang="en-NZ" dirty="0" smtClean="0"/>
              <a:t>Thus, provisions for asset replacement / repairs, managed funds, all controlled internally are not a liability</a:t>
            </a:r>
            <a:endParaRPr lang="en-NZ" dirty="0"/>
          </a:p>
        </p:txBody>
      </p:sp>
    </p:spTree>
    <p:extLst>
      <p:ext uri="{BB962C8B-B14F-4D97-AF65-F5344CB8AC3E}">
        <p14:creationId xmlns:p14="http://schemas.microsoft.com/office/powerpoint/2010/main" xmlns="" val="58106512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ln w="28575">
            <a:solidFill>
              <a:srgbClr val="00B050"/>
            </a:solidFill>
          </a:ln>
        </p:spPr>
        <p:txBody>
          <a:bodyPr>
            <a:normAutofit/>
          </a:bodyPr>
          <a:lstStyle/>
          <a:p>
            <a:r>
              <a:rPr lang="en-NZ" dirty="0"/>
              <a:t>Collection of money on behalf of others [ Legal Rights</a:t>
            </a:r>
            <a:r>
              <a:rPr lang="en-NZ" dirty="0" smtClean="0"/>
              <a:t>] Para A 52</a:t>
            </a:r>
            <a:endParaRPr lang="en-NZ" dirty="0"/>
          </a:p>
        </p:txBody>
      </p:sp>
      <p:sp>
        <p:nvSpPr>
          <p:cNvPr id="3" name="Content Placeholder 2"/>
          <p:cNvSpPr>
            <a:spLocks noGrp="1"/>
          </p:cNvSpPr>
          <p:nvPr>
            <p:ph idx="1"/>
          </p:nvPr>
        </p:nvSpPr>
        <p:spPr>
          <a:ln w="38100">
            <a:solidFill>
              <a:srgbClr val="FFC000"/>
            </a:solidFill>
          </a:ln>
        </p:spPr>
        <p:txBody>
          <a:bodyPr>
            <a:normAutofit lnSpcReduction="10000"/>
          </a:bodyPr>
          <a:lstStyle/>
          <a:p>
            <a:r>
              <a:rPr lang="en-NZ" dirty="0" smtClean="0"/>
              <a:t>If collecting money on behalf of another legal entity or individual</a:t>
            </a:r>
          </a:p>
          <a:p>
            <a:r>
              <a:rPr lang="en-NZ" dirty="0" smtClean="0"/>
              <a:t>... Continuing the definition of Revenue = “collected by the entity on its own account”.</a:t>
            </a:r>
          </a:p>
          <a:p>
            <a:r>
              <a:rPr lang="en-NZ" b="1" u="sng" dirty="0" smtClean="0"/>
              <a:t>Examples  of what would not be OWN ACCOUNT therefore not revenue </a:t>
            </a:r>
          </a:p>
          <a:p>
            <a:pPr>
              <a:buFont typeface="Wingdings" pitchFamily="2" charset="2"/>
              <a:buChar char="§"/>
            </a:pPr>
            <a:r>
              <a:rPr lang="en-NZ" dirty="0" smtClean="0"/>
              <a:t> a specified collection for an individual or mission / aid organisation [NZ = TAX RECEIPT / OVERSEAS = NO TAX RECEIPT]</a:t>
            </a:r>
          </a:p>
          <a:p>
            <a:pPr>
              <a:buFont typeface="Wingdings" pitchFamily="2" charset="2"/>
              <a:buChar char="§"/>
            </a:pPr>
            <a:r>
              <a:rPr lang="en-NZ" dirty="0" smtClean="0"/>
              <a:t> a specified donation for a separate legal entity controlled by the parent organisation.  i.e. A member of a church gives a donation to the church specified for the counselling trust owned by the church [CONSOLIDATION ISSUE]</a:t>
            </a:r>
          </a:p>
          <a:p>
            <a:pPr>
              <a:buNone/>
            </a:pPr>
            <a:r>
              <a:rPr lang="en-NZ" b="1" u="sng" dirty="0" smtClean="0"/>
              <a:t>Examples  of what would still be OWN ACCOUNT and therefore revenue</a:t>
            </a:r>
          </a:p>
          <a:p>
            <a:pPr>
              <a:buFont typeface="Wingdings" pitchFamily="2" charset="2"/>
              <a:buChar char="§"/>
            </a:pPr>
            <a:r>
              <a:rPr lang="en-NZ" dirty="0" smtClean="0"/>
              <a:t> Members give to a general missions account that the governance manages / decides distributions [TAX CREDIT RECEIPTED]</a:t>
            </a:r>
            <a:endParaRPr lang="en-NZ" dirty="0"/>
          </a:p>
        </p:txBody>
      </p:sp>
    </p:spTree>
    <p:extLst>
      <p:ext uri="{BB962C8B-B14F-4D97-AF65-F5344CB8AC3E}">
        <p14:creationId xmlns:p14="http://schemas.microsoft.com/office/powerpoint/2010/main" xmlns="" val="253174636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ln w="38100">
            <a:solidFill>
              <a:srgbClr val="00B050"/>
            </a:solidFill>
          </a:ln>
        </p:spPr>
        <p:txBody>
          <a:bodyPr>
            <a:normAutofit/>
          </a:bodyPr>
          <a:lstStyle/>
          <a:p>
            <a:r>
              <a:rPr lang="en-NZ" dirty="0"/>
              <a:t>How do we report Revenue applied to fixed asset </a:t>
            </a:r>
            <a:r>
              <a:rPr lang="en-NZ" dirty="0" smtClean="0"/>
              <a:t>expenditure</a:t>
            </a:r>
            <a:endParaRPr lang="en-NZ" dirty="0"/>
          </a:p>
        </p:txBody>
      </p:sp>
      <p:sp>
        <p:nvSpPr>
          <p:cNvPr id="3" name="Content Placeholder 2"/>
          <p:cNvSpPr>
            <a:spLocks noGrp="1"/>
          </p:cNvSpPr>
          <p:nvPr>
            <p:ph idx="1"/>
          </p:nvPr>
        </p:nvSpPr>
        <p:spPr>
          <a:ln w="38100">
            <a:solidFill>
              <a:srgbClr val="FFC000"/>
            </a:solidFill>
          </a:ln>
        </p:spPr>
        <p:txBody>
          <a:bodyPr/>
          <a:lstStyle/>
          <a:p>
            <a:r>
              <a:rPr lang="en-NZ" dirty="0" smtClean="0"/>
              <a:t>Definition of Revenue : “Inflows that are not capital.  Capital inflow being loans / mortgages raised, receipts from the sale of fixed assets, and funds held in trust.</a:t>
            </a:r>
          </a:p>
          <a:p>
            <a:r>
              <a:rPr lang="en-NZ" dirty="0" smtClean="0"/>
              <a:t>The statement of financial performance needs a separate section  –</a:t>
            </a:r>
          </a:p>
          <a:p>
            <a:endParaRPr lang="en-NZ" dirty="0" smtClean="0"/>
          </a:p>
        </p:txBody>
      </p:sp>
      <p:graphicFrame>
        <p:nvGraphicFramePr>
          <p:cNvPr id="4" name="Table 3"/>
          <p:cNvGraphicFramePr>
            <a:graphicFrameLocks noGrp="1"/>
          </p:cNvGraphicFramePr>
          <p:nvPr>
            <p:extLst>
              <p:ext uri="{D42A27DB-BD31-4B8C-83A1-F6EECF244321}">
                <p14:modId xmlns:p14="http://schemas.microsoft.com/office/powerpoint/2010/main" xmlns="" val="3122555812"/>
              </p:ext>
            </p:extLst>
          </p:nvPr>
        </p:nvGraphicFramePr>
        <p:xfrm>
          <a:off x="1380932" y="2919413"/>
          <a:ext cx="7249884" cy="2887844"/>
        </p:xfrm>
        <a:graphic>
          <a:graphicData uri="http://schemas.openxmlformats.org/drawingml/2006/table">
            <a:tbl>
              <a:tblPr/>
              <a:tblGrid>
                <a:gridCol w="7249884"/>
              </a:tblGrid>
              <a:tr h="247669">
                <a:tc>
                  <a:txBody>
                    <a:bodyPr/>
                    <a:lstStyle/>
                    <a:p>
                      <a:pPr algn="l" fontAlgn="b"/>
                      <a:r>
                        <a:rPr lang="en-NZ" sz="1600" b="1" i="0" u="none" strike="noStrike" dirty="0">
                          <a:solidFill>
                            <a:srgbClr val="000000"/>
                          </a:solidFill>
                          <a:effectLst/>
                          <a:latin typeface="Calibri" panose="020F0502020204030204" pitchFamily="34" charset="0"/>
                        </a:rPr>
                        <a:t> Surplus/(Deficit) for the Year from OPERATIONS</a:t>
                      </a:r>
                    </a:p>
                  </a:txBody>
                  <a:tcPr marL="9525" marR="9525" marT="9525" marB="0" anchor="b">
                    <a:lnL w="6350" cap="flat" cmpd="sng" algn="ctr">
                      <a:solidFill>
                        <a:srgbClr val="BFBFBF"/>
                      </a:solidFill>
                      <a:prstDash val="solid"/>
                      <a:round/>
                      <a:headEnd type="none" w="med" len="med"/>
                      <a:tailEnd type="none" w="med" len="med"/>
                    </a:lnL>
                    <a:lnR w="6350" cap="flat" cmpd="sng" algn="ctr">
                      <a:solidFill>
                        <a:srgbClr val="BFBFBF"/>
                      </a:solidFill>
                      <a:prstDash val="solid"/>
                      <a:round/>
                      <a:headEnd type="none" w="med" len="med"/>
                      <a:tailEnd type="none" w="med" len="med"/>
                    </a:lnR>
                    <a:lnT w="6350" cap="flat" cmpd="sng" algn="ctr">
                      <a:solidFill>
                        <a:srgbClr val="BFBFBF"/>
                      </a:solidFill>
                      <a:prstDash val="solid"/>
                      <a:round/>
                      <a:headEnd type="none" w="med" len="med"/>
                      <a:tailEnd type="none" w="med" len="med"/>
                    </a:lnT>
                    <a:lnB w="6350" cap="flat" cmpd="sng" algn="ctr">
                      <a:solidFill>
                        <a:srgbClr val="BFBFBF"/>
                      </a:solidFill>
                      <a:prstDash val="solid"/>
                      <a:round/>
                      <a:headEnd type="none" w="med" len="med"/>
                      <a:tailEnd type="none" w="med" len="med"/>
                    </a:lnB>
                  </a:tcPr>
                </a:tc>
              </a:tr>
              <a:tr h="46283">
                <a:tc>
                  <a:txBody>
                    <a:bodyPr/>
                    <a:lstStyle/>
                    <a:p>
                      <a:pPr algn="l" fontAlgn="b"/>
                      <a:endParaRPr lang="en-NZ" sz="1600" b="0" i="0" u="none" strike="noStrike" dirty="0">
                        <a:solidFill>
                          <a:srgbClr val="000000"/>
                        </a:solidFill>
                        <a:effectLst/>
                        <a:latin typeface="Calibri" panose="020F0502020204030204" pitchFamily="34" charset="0"/>
                      </a:endParaRPr>
                    </a:p>
                  </a:txBody>
                  <a:tcPr marL="9525" marR="9525" marT="9525" marB="0" anchor="b">
                    <a:lnL>
                      <a:noFill/>
                    </a:lnL>
                    <a:lnR>
                      <a:noFill/>
                    </a:lnR>
                    <a:lnT w="6350" cap="flat" cmpd="sng" algn="ctr">
                      <a:solidFill>
                        <a:srgbClr val="BFBFBF"/>
                      </a:solidFill>
                      <a:prstDash val="solid"/>
                      <a:round/>
                      <a:headEnd type="none" w="med" len="med"/>
                      <a:tailEnd type="none" w="med" len="med"/>
                    </a:lnT>
                    <a:lnB w="6350" cap="flat" cmpd="sng" algn="ctr">
                      <a:solidFill>
                        <a:srgbClr val="BFBFBF"/>
                      </a:solidFill>
                      <a:prstDash val="solid"/>
                      <a:round/>
                      <a:headEnd type="none" w="med" len="med"/>
                      <a:tailEnd type="none" w="med" len="med"/>
                    </a:lnB>
                  </a:tcPr>
                </a:tc>
              </a:tr>
              <a:tr h="354194">
                <a:tc>
                  <a:txBody>
                    <a:bodyPr/>
                    <a:lstStyle/>
                    <a:p>
                      <a:pPr algn="l" fontAlgn="b"/>
                      <a:r>
                        <a:rPr lang="en-NZ" sz="1600" b="1" i="0" u="none" strike="noStrike" dirty="0">
                          <a:solidFill>
                            <a:srgbClr val="000000"/>
                          </a:solidFill>
                          <a:effectLst/>
                          <a:latin typeface="Calibri" panose="020F0502020204030204" pitchFamily="34" charset="0"/>
                        </a:rPr>
                        <a:t>NON - OPERATING &amp; EXTRAORDINARY</a:t>
                      </a:r>
                    </a:p>
                  </a:txBody>
                  <a:tcPr marL="9525" marR="9525" marT="9525" marB="0" anchor="b">
                    <a:lnL w="6350" cap="flat" cmpd="sng" algn="ctr">
                      <a:solidFill>
                        <a:srgbClr val="BFBFBF"/>
                      </a:solidFill>
                      <a:prstDash val="solid"/>
                      <a:round/>
                      <a:headEnd type="none" w="med" len="med"/>
                      <a:tailEnd type="none" w="med" len="med"/>
                    </a:lnL>
                    <a:lnR w="6350" cap="flat" cmpd="sng" algn="ctr">
                      <a:solidFill>
                        <a:srgbClr val="BFBFBF"/>
                      </a:solidFill>
                      <a:prstDash val="solid"/>
                      <a:round/>
                      <a:headEnd type="none" w="med" len="med"/>
                      <a:tailEnd type="none" w="med" len="med"/>
                    </a:lnR>
                    <a:lnT w="6350" cap="flat" cmpd="sng" algn="ctr">
                      <a:solidFill>
                        <a:srgbClr val="BFBFBF"/>
                      </a:solidFill>
                      <a:prstDash val="solid"/>
                      <a:round/>
                      <a:headEnd type="none" w="med" len="med"/>
                      <a:tailEnd type="none" w="med" len="med"/>
                    </a:lnT>
                    <a:lnB w="6350" cap="flat" cmpd="sng" algn="ctr">
                      <a:solidFill>
                        <a:srgbClr val="BFBFBF"/>
                      </a:solidFill>
                      <a:prstDash val="solid"/>
                      <a:round/>
                      <a:headEnd type="none" w="med" len="med"/>
                      <a:tailEnd type="none" w="med" len="med"/>
                    </a:lnB>
                  </a:tcPr>
                </a:tc>
              </a:tr>
              <a:tr h="247669">
                <a:tc>
                  <a:txBody>
                    <a:bodyPr/>
                    <a:lstStyle/>
                    <a:p>
                      <a:pPr algn="l" fontAlgn="b"/>
                      <a:r>
                        <a:rPr lang="en-NZ" sz="1600" b="0" i="0" u="none" strike="noStrike" dirty="0">
                          <a:solidFill>
                            <a:srgbClr val="000000"/>
                          </a:solidFill>
                          <a:effectLst/>
                          <a:latin typeface="Calibri" panose="020F0502020204030204" pitchFamily="34" charset="0"/>
                        </a:rPr>
                        <a:t>[not an every year activity]</a:t>
                      </a:r>
                    </a:p>
                  </a:txBody>
                  <a:tcPr marL="9525" marR="9525" marT="9525" marB="0" anchor="b">
                    <a:lnL w="6350" cap="flat" cmpd="sng" algn="ctr">
                      <a:solidFill>
                        <a:srgbClr val="BFBFBF"/>
                      </a:solidFill>
                      <a:prstDash val="solid"/>
                      <a:round/>
                      <a:headEnd type="none" w="med" len="med"/>
                      <a:tailEnd type="none" w="med" len="med"/>
                    </a:lnL>
                    <a:lnR w="6350" cap="flat" cmpd="sng" algn="ctr">
                      <a:solidFill>
                        <a:srgbClr val="BFBFBF"/>
                      </a:solidFill>
                      <a:prstDash val="solid"/>
                      <a:round/>
                      <a:headEnd type="none" w="med" len="med"/>
                      <a:tailEnd type="none" w="med" len="med"/>
                    </a:lnR>
                    <a:lnT w="6350" cap="flat" cmpd="sng" algn="ctr">
                      <a:solidFill>
                        <a:srgbClr val="BFBFBF"/>
                      </a:solidFill>
                      <a:prstDash val="solid"/>
                      <a:round/>
                      <a:headEnd type="none" w="med" len="med"/>
                      <a:tailEnd type="none" w="med" len="med"/>
                    </a:lnT>
                    <a:lnB w="6350" cap="flat" cmpd="sng" algn="ctr">
                      <a:solidFill>
                        <a:srgbClr val="BFBFBF"/>
                      </a:solidFill>
                      <a:prstDash val="solid"/>
                      <a:round/>
                      <a:headEnd type="none" w="med" len="med"/>
                      <a:tailEnd type="none" w="med" len="med"/>
                    </a:lnB>
                  </a:tcPr>
                </a:tc>
              </a:tr>
              <a:tr h="247669">
                <a:tc>
                  <a:txBody>
                    <a:bodyPr/>
                    <a:lstStyle/>
                    <a:p>
                      <a:pPr algn="l" fontAlgn="b"/>
                      <a:r>
                        <a:rPr lang="en-NZ" sz="1600" b="0" i="0" u="none" strike="noStrike" dirty="0">
                          <a:solidFill>
                            <a:srgbClr val="000000"/>
                          </a:solidFill>
                          <a:effectLst/>
                          <a:latin typeface="Calibri" panose="020F0502020204030204" pitchFamily="34" charset="0"/>
                        </a:rPr>
                        <a:t>Building Donations</a:t>
                      </a:r>
                    </a:p>
                  </a:txBody>
                  <a:tcPr marL="9525" marR="9525" marT="9525" marB="0" anchor="b">
                    <a:lnL w="6350" cap="flat" cmpd="sng" algn="ctr">
                      <a:solidFill>
                        <a:srgbClr val="BFBFBF"/>
                      </a:solidFill>
                      <a:prstDash val="solid"/>
                      <a:round/>
                      <a:headEnd type="none" w="med" len="med"/>
                      <a:tailEnd type="none" w="med" len="med"/>
                    </a:lnL>
                    <a:lnR w="6350" cap="flat" cmpd="sng" algn="ctr">
                      <a:solidFill>
                        <a:srgbClr val="BFBFBF"/>
                      </a:solidFill>
                      <a:prstDash val="solid"/>
                      <a:round/>
                      <a:headEnd type="none" w="med" len="med"/>
                      <a:tailEnd type="none" w="med" len="med"/>
                    </a:lnR>
                    <a:lnT w="6350" cap="flat" cmpd="sng" algn="ctr">
                      <a:solidFill>
                        <a:srgbClr val="BFBFBF"/>
                      </a:solidFill>
                      <a:prstDash val="solid"/>
                      <a:round/>
                      <a:headEnd type="none" w="med" len="med"/>
                      <a:tailEnd type="none" w="med" len="med"/>
                    </a:lnT>
                    <a:lnB w="6350" cap="flat" cmpd="sng" algn="ctr">
                      <a:solidFill>
                        <a:srgbClr val="BFBFBF"/>
                      </a:solidFill>
                      <a:prstDash val="solid"/>
                      <a:round/>
                      <a:headEnd type="none" w="med" len="med"/>
                      <a:tailEnd type="none" w="med" len="med"/>
                    </a:lnB>
                  </a:tcPr>
                </a:tc>
              </a:tr>
              <a:tr h="247669">
                <a:tc>
                  <a:txBody>
                    <a:bodyPr/>
                    <a:lstStyle/>
                    <a:p>
                      <a:pPr algn="l" fontAlgn="b"/>
                      <a:r>
                        <a:rPr lang="en-NZ" sz="1600" b="0" i="0" u="none" strike="noStrike" dirty="0">
                          <a:solidFill>
                            <a:srgbClr val="000000"/>
                          </a:solidFill>
                          <a:effectLst/>
                          <a:latin typeface="Calibri" panose="020F0502020204030204" pitchFamily="34" charset="0"/>
                        </a:rPr>
                        <a:t>Grants for Assets</a:t>
                      </a:r>
                    </a:p>
                  </a:txBody>
                  <a:tcPr marL="9525" marR="9525" marT="9525" marB="0" anchor="b">
                    <a:lnL w="6350" cap="flat" cmpd="sng" algn="ctr">
                      <a:solidFill>
                        <a:srgbClr val="BFBFBF"/>
                      </a:solidFill>
                      <a:prstDash val="solid"/>
                      <a:round/>
                      <a:headEnd type="none" w="med" len="med"/>
                      <a:tailEnd type="none" w="med" len="med"/>
                    </a:lnL>
                    <a:lnR w="6350" cap="flat" cmpd="sng" algn="ctr">
                      <a:solidFill>
                        <a:srgbClr val="BFBFBF"/>
                      </a:solidFill>
                      <a:prstDash val="solid"/>
                      <a:round/>
                      <a:headEnd type="none" w="med" len="med"/>
                      <a:tailEnd type="none" w="med" len="med"/>
                    </a:lnR>
                    <a:lnT w="6350" cap="flat" cmpd="sng" algn="ctr">
                      <a:solidFill>
                        <a:srgbClr val="BFBFBF"/>
                      </a:solidFill>
                      <a:prstDash val="solid"/>
                      <a:round/>
                      <a:headEnd type="none" w="med" len="med"/>
                      <a:tailEnd type="none" w="med" len="med"/>
                    </a:lnT>
                    <a:lnB w="6350" cap="flat" cmpd="sng" algn="ctr">
                      <a:solidFill>
                        <a:srgbClr val="BFBFBF"/>
                      </a:solidFill>
                      <a:prstDash val="solid"/>
                      <a:round/>
                      <a:headEnd type="none" w="med" len="med"/>
                      <a:tailEnd type="none" w="med" len="med"/>
                    </a:lnB>
                  </a:tcPr>
                </a:tc>
              </a:tr>
              <a:tr h="247669">
                <a:tc>
                  <a:txBody>
                    <a:bodyPr/>
                    <a:lstStyle/>
                    <a:p>
                      <a:pPr algn="l" fontAlgn="b"/>
                      <a:r>
                        <a:rPr lang="en-NZ" sz="1600" b="0" i="0" u="none" strike="noStrike" dirty="0">
                          <a:solidFill>
                            <a:srgbClr val="000000"/>
                          </a:solidFill>
                          <a:effectLst/>
                          <a:latin typeface="Calibri" panose="020F0502020204030204" pitchFamily="34" charset="0"/>
                        </a:rPr>
                        <a:t>Impairment Loss on Assets</a:t>
                      </a:r>
                    </a:p>
                  </a:txBody>
                  <a:tcPr marL="9525" marR="9525" marT="9525" marB="0" anchor="b">
                    <a:lnL w="6350" cap="flat" cmpd="sng" algn="ctr">
                      <a:solidFill>
                        <a:srgbClr val="BFBFBF"/>
                      </a:solidFill>
                      <a:prstDash val="solid"/>
                      <a:round/>
                      <a:headEnd type="none" w="med" len="med"/>
                      <a:tailEnd type="none" w="med" len="med"/>
                    </a:lnL>
                    <a:lnR w="6350" cap="flat" cmpd="sng" algn="ctr">
                      <a:solidFill>
                        <a:srgbClr val="BFBFBF"/>
                      </a:solidFill>
                      <a:prstDash val="solid"/>
                      <a:round/>
                      <a:headEnd type="none" w="med" len="med"/>
                      <a:tailEnd type="none" w="med" len="med"/>
                    </a:lnR>
                    <a:lnT w="6350" cap="flat" cmpd="sng" algn="ctr">
                      <a:solidFill>
                        <a:srgbClr val="BFBFBF"/>
                      </a:solidFill>
                      <a:prstDash val="solid"/>
                      <a:round/>
                      <a:headEnd type="none" w="med" len="med"/>
                      <a:tailEnd type="none" w="med" len="med"/>
                    </a:lnT>
                    <a:lnB w="6350" cap="flat" cmpd="sng" algn="ctr">
                      <a:solidFill>
                        <a:srgbClr val="BFBFBF"/>
                      </a:solidFill>
                      <a:prstDash val="solid"/>
                      <a:round/>
                      <a:headEnd type="none" w="med" len="med"/>
                      <a:tailEnd type="none" w="med" len="med"/>
                    </a:lnB>
                  </a:tcPr>
                </a:tc>
              </a:tr>
              <a:tr h="247669">
                <a:tc>
                  <a:txBody>
                    <a:bodyPr/>
                    <a:lstStyle/>
                    <a:p>
                      <a:pPr algn="l" fontAlgn="b"/>
                      <a:r>
                        <a:rPr lang="en-NZ" sz="1600" b="1" i="0" u="none" strike="noStrike" dirty="0">
                          <a:solidFill>
                            <a:srgbClr val="000000"/>
                          </a:solidFill>
                          <a:effectLst/>
                          <a:latin typeface="Calibri" panose="020F0502020204030204" pitchFamily="34" charset="0"/>
                        </a:rPr>
                        <a:t> </a:t>
                      </a:r>
                    </a:p>
                  </a:txBody>
                  <a:tcPr marL="9525" marR="9525" marT="9525" marB="0" anchor="b">
                    <a:lnL w="6350" cap="flat" cmpd="sng" algn="ctr">
                      <a:solidFill>
                        <a:srgbClr val="BFBFBF"/>
                      </a:solidFill>
                      <a:prstDash val="solid"/>
                      <a:round/>
                      <a:headEnd type="none" w="med" len="med"/>
                      <a:tailEnd type="none" w="med" len="med"/>
                    </a:lnL>
                    <a:lnR w="6350" cap="flat" cmpd="sng" algn="ctr">
                      <a:solidFill>
                        <a:srgbClr val="BFBFBF"/>
                      </a:solidFill>
                      <a:prstDash val="solid"/>
                      <a:round/>
                      <a:headEnd type="none" w="med" len="med"/>
                      <a:tailEnd type="none" w="med" len="med"/>
                    </a:lnR>
                    <a:lnT w="6350" cap="flat" cmpd="sng" algn="ctr">
                      <a:solidFill>
                        <a:srgbClr val="BFBFBF"/>
                      </a:solidFill>
                      <a:prstDash val="solid"/>
                      <a:round/>
                      <a:headEnd type="none" w="med" len="med"/>
                      <a:tailEnd type="none" w="med" len="med"/>
                    </a:lnT>
                    <a:lnB w="6350" cap="flat" cmpd="sng" algn="ctr">
                      <a:solidFill>
                        <a:srgbClr val="BFBFBF"/>
                      </a:solidFill>
                      <a:prstDash val="solid"/>
                      <a:round/>
                      <a:headEnd type="none" w="med" len="med"/>
                      <a:tailEnd type="none" w="med" len="med"/>
                    </a:lnB>
                  </a:tcPr>
                </a:tc>
              </a:tr>
              <a:tr h="247669">
                <a:tc>
                  <a:txBody>
                    <a:bodyPr/>
                    <a:lstStyle/>
                    <a:p>
                      <a:pPr algn="l" fontAlgn="b"/>
                      <a:r>
                        <a:rPr lang="en-NZ" sz="1600" b="1" i="0" u="none" strike="noStrike" dirty="0">
                          <a:solidFill>
                            <a:srgbClr val="000000"/>
                          </a:solidFill>
                          <a:effectLst/>
                          <a:latin typeface="Calibri" panose="020F0502020204030204" pitchFamily="34" charset="0"/>
                        </a:rPr>
                        <a:t>Total Non Operating &amp; Extraordinary Items</a:t>
                      </a:r>
                    </a:p>
                  </a:txBody>
                  <a:tcPr marL="9525" marR="9525" marT="9525" marB="0" anchor="b">
                    <a:lnL w="6350" cap="flat" cmpd="sng" algn="ctr">
                      <a:solidFill>
                        <a:srgbClr val="BFBFBF"/>
                      </a:solidFill>
                      <a:prstDash val="solid"/>
                      <a:round/>
                      <a:headEnd type="none" w="med" len="med"/>
                      <a:tailEnd type="none" w="med" len="med"/>
                    </a:lnL>
                    <a:lnR w="6350" cap="flat" cmpd="sng" algn="ctr">
                      <a:solidFill>
                        <a:srgbClr val="BFBFBF"/>
                      </a:solidFill>
                      <a:prstDash val="solid"/>
                      <a:round/>
                      <a:headEnd type="none" w="med" len="med"/>
                      <a:tailEnd type="none" w="med" len="med"/>
                    </a:lnR>
                    <a:lnT w="6350" cap="flat" cmpd="sng" algn="ctr">
                      <a:solidFill>
                        <a:srgbClr val="BFBFBF"/>
                      </a:solidFill>
                      <a:prstDash val="solid"/>
                      <a:round/>
                      <a:headEnd type="none" w="med" len="med"/>
                      <a:tailEnd type="none" w="med" len="med"/>
                    </a:lnT>
                    <a:lnB w="6350" cap="flat" cmpd="sng" algn="ctr">
                      <a:solidFill>
                        <a:srgbClr val="BFBFBF"/>
                      </a:solidFill>
                      <a:prstDash val="solid"/>
                      <a:round/>
                      <a:headEnd type="none" w="med" len="med"/>
                      <a:tailEnd type="none" w="med" len="med"/>
                    </a:lnB>
                  </a:tcPr>
                </a:tc>
              </a:tr>
              <a:tr h="247669">
                <a:tc>
                  <a:txBody>
                    <a:bodyPr/>
                    <a:lstStyle/>
                    <a:p>
                      <a:pPr algn="l" fontAlgn="b"/>
                      <a:endParaRPr lang="en-NZ" sz="1600" b="0" i="0" u="none" strike="noStrike" dirty="0">
                        <a:solidFill>
                          <a:srgbClr val="000000"/>
                        </a:solidFill>
                        <a:effectLst/>
                        <a:latin typeface="Calibri" panose="020F0502020204030204" pitchFamily="34" charset="0"/>
                      </a:endParaRPr>
                    </a:p>
                  </a:txBody>
                  <a:tcPr marL="9525" marR="9525" marT="9525" marB="0" anchor="b">
                    <a:lnL>
                      <a:noFill/>
                    </a:lnL>
                    <a:lnR>
                      <a:noFill/>
                    </a:lnR>
                    <a:lnT w="6350" cap="flat" cmpd="sng" algn="ctr">
                      <a:solidFill>
                        <a:srgbClr val="BFBFBF"/>
                      </a:solidFill>
                      <a:prstDash val="solid"/>
                      <a:round/>
                      <a:headEnd type="none" w="med" len="med"/>
                      <a:tailEnd type="none" w="med" len="med"/>
                    </a:lnT>
                    <a:lnB w="6350" cap="flat" cmpd="sng" algn="ctr">
                      <a:solidFill>
                        <a:srgbClr val="BFBFBF"/>
                      </a:solidFill>
                      <a:prstDash val="solid"/>
                      <a:round/>
                      <a:headEnd type="none" w="med" len="med"/>
                      <a:tailEnd type="none" w="med" len="med"/>
                    </a:lnB>
                  </a:tcPr>
                </a:tc>
              </a:tr>
              <a:tr h="247669">
                <a:tc>
                  <a:txBody>
                    <a:bodyPr/>
                    <a:lstStyle/>
                    <a:p>
                      <a:pPr algn="l" fontAlgn="b"/>
                      <a:r>
                        <a:rPr lang="en-NZ" sz="1600" b="1" i="0" u="none" strike="noStrike" dirty="0">
                          <a:solidFill>
                            <a:srgbClr val="000000"/>
                          </a:solidFill>
                          <a:effectLst/>
                          <a:latin typeface="Calibri" panose="020F0502020204030204" pitchFamily="34" charset="0"/>
                        </a:rPr>
                        <a:t> Surplus/(Deficit) for the Year after Non OPERATING</a:t>
                      </a:r>
                    </a:p>
                  </a:txBody>
                  <a:tcPr marL="9525" marR="9525" marT="9525" marB="0" anchor="b">
                    <a:lnL w="6350" cap="flat" cmpd="sng" algn="ctr">
                      <a:solidFill>
                        <a:srgbClr val="BFBFBF"/>
                      </a:solidFill>
                      <a:prstDash val="solid"/>
                      <a:round/>
                      <a:headEnd type="none" w="med" len="med"/>
                      <a:tailEnd type="none" w="med" len="med"/>
                    </a:lnL>
                    <a:lnR w="6350" cap="flat" cmpd="sng" algn="ctr">
                      <a:solidFill>
                        <a:srgbClr val="BFBFBF"/>
                      </a:solidFill>
                      <a:prstDash val="solid"/>
                      <a:round/>
                      <a:headEnd type="none" w="med" len="med"/>
                      <a:tailEnd type="none" w="med" len="med"/>
                    </a:lnR>
                    <a:lnT w="6350" cap="flat" cmpd="sng" algn="ctr">
                      <a:solidFill>
                        <a:srgbClr val="BFBFBF"/>
                      </a:solidFill>
                      <a:prstDash val="solid"/>
                      <a:round/>
                      <a:headEnd type="none" w="med" len="med"/>
                      <a:tailEnd type="none" w="med" len="med"/>
                    </a:lnT>
                    <a:lnB w="6350" cap="flat" cmpd="sng" algn="ctr">
                      <a:solidFill>
                        <a:srgbClr val="BFBFBF"/>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xmlns="" val="292329325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97280" y="286603"/>
            <a:ext cx="10058400" cy="1084997"/>
          </a:xfrm>
          <a:ln w="38100">
            <a:solidFill>
              <a:srgbClr val="00B050"/>
            </a:solidFill>
          </a:ln>
        </p:spPr>
        <p:txBody>
          <a:bodyPr>
            <a:normAutofit fontScale="90000"/>
          </a:bodyPr>
          <a:lstStyle/>
          <a:p>
            <a:pPr marL="720000" indent="-457200"/>
            <a:r>
              <a:rPr lang="en-NZ" sz="4000" dirty="0"/>
              <a:t>Depreciation on buildings [ Responsible approach</a:t>
            </a:r>
            <a:r>
              <a:rPr lang="en-NZ" sz="4000" dirty="0" smtClean="0"/>
              <a:t>]  Para A110</a:t>
            </a:r>
            <a:endParaRPr lang="en-NZ" sz="4000" dirty="0"/>
          </a:p>
        </p:txBody>
      </p:sp>
      <p:sp>
        <p:nvSpPr>
          <p:cNvPr id="3" name="Content Placeholder 2"/>
          <p:cNvSpPr>
            <a:spLocks noGrp="1"/>
          </p:cNvSpPr>
          <p:nvPr>
            <p:ph idx="1"/>
          </p:nvPr>
        </p:nvSpPr>
        <p:spPr>
          <a:xfrm>
            <a:off x="1097280" y="1371600"/>
            <a:ext cx="10058400" cy="4730620"/>
          </a:xfrm>
          <a:ln w="38100">
            <a:solidFill>
              <a:srgbClr val="FFC000"/>
            </a:solidFill>
          </a:ln>
        </p:spPr>
        <p:txBody>
          <a:bodyPr/>
          <a:lstStyle/>
          <a:p>
            <a:r>
              <a:rPr lang="en-NZ" sz="2400" dirty="0" smtClean="0"/>
              <a:t>Depreciation of buildings based on the Long Term Maintenance Plan [LTMP]</a:t>
            </a:r>
          </a:p>
          <a:p>
            <a:r>
              <a:rPr lang="en-NZ" sz="2400" u="sng" dirty="0" smtClean="0"/>
              <a:t>Example</a:t>
            </a:r>
          </a:p>
          <a:p>
            <a:r>
              <a:rPr lang="en-NZ" sz="2400" dirty="0" smtClean="0"/>
              <a:t>Buildings have a cost or QV of $2 Mil, &amp; LTMP has a 20 year cost of $266,666 of which operating revenue will need to contribute 75% or $200,000 or $10,000 p.a</a:t>
            </a:r>
          </a:p>
          <a:p>
            <a:r>
              <a:rPr lang="en-NZ" sz="2400" dirty="0" smtClean="0"/>
              <a:t>Therefore, depreciate at 0.5%, given an economic life of 200 years based on build materials and LTMP</a:t>
            </a:r>
            <a:r>
              <a:rPr lang="en-NZ" sz="2400" dirty="0"/>
              <a:t>. [“spread the cost of the asset over the expected useful life of the </a:t>
            </a:r>
            <a:r>
              <a:rPr lang="en-NZ" sz="2400" dirty="0" smtClean="0"/>
              <a:t>asset”] </a:t>
            </a:r>
            <a:r>
              <a:rPr lang="en-NZ" sz="2400" b="1" u="sng" dirty="0" smtClean="0">
                <a:solidFill>
                  <a:srgbClr val="FF0000"/>
                </a:solidFill>
              </a:rPr>
              <a:t>X no tax rates</a:t>
            </a:r>
          </a:p>
          <a:p>
            <a:r>
              <a:rPr lang="en-NZ" sz="2400" dirty="0" smtClean="0"/>
              <a:t>Transfer $10,000 from general funds to a LTMP Reserve in the Equity note.  </a:t>
            </a:r>
            <a:endParaRPr lang="en-NZ" sz="2400" dirty="0"/>
          </a:p>
          <a:p>
            <a:r>
              <a:rPr lang="en-NZ" sz="2400" dirty="0" smtClean="0"/>
              <a:t>Ensure a breakeven / net surplus after depreciation and transfer the bank funds from the general bank account to the LTMP Reserve bank account so that the equity reserve and bank account match.</a:t>
            </a:r>
            <a:endParaRPr lang="en-NZ" sz="2400" dirty="0"/>
          </a:p>
        </p:txBody>
      </p:sp>
    </p:spTree>
    <p:extLst>
      <p:ext uri="{BB962C8B-B14F-4D97-AF65-F5344CB8AC3E}">
        <p14:creationId xmlns:p14="http://schemas.microsoft.com/office/powerpoint/2010/main" xmlns="" val="180092906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97280" y="286604"/>
            <a:ext cx="10058400" cy="866694"/>
          </a:xfrm>
          <a:ln w="38100">
            <a:solidFill>
              <a:srgbClr val="00B050"/>
            </a:solidFill>
          </a:ln>
        </p:spPr>
        <p:txBody>
          <a:bodyPr>
            <a:normAutofit fontScale="90000"/>
          </a:bodyPr>
          <a:lstStyle/>
          <a:p>
            <a:r>
              <a:rPr lang="en-NZ" dirty="0"/>
              <a:t>Restricted </a:t>
            </a:r>
            <a:r>
              <a:rPr lang="en-NZ" dirty="0" smtClean="0"/>
              <a:t>Revenues / Specified Funds</a:t>
            </a:r>
            <a:endParaRPr lang="en-NZ" dirty="0"/>
          </a:p>
        </p:txBody>
      </p:sp>
      <p:sp>
        <p:nvSpPr>
          <p:cNvPr id="3" name="Content Placeholder 2"/>
          <p:cNvSpPr>
            <a:spLocks noGrp="1"/>
          </p:cNvSpPr>
          <p:nvPr>
            <p:ph idx="1"/>
          </p:nvPr>
        </p:nvSpPr>
        <p:spPr>
          <a:xfrm>
            <a:off x="1097280" y="1746422"/>
            <a:ext cx="10058400" cy="4122672"/>
          </a:xfrm>
          <a:ln w="38100">
            <a:solidFill>
              <a:srgbClr val="FFC000"/>
            </a:solidFill>
          </a:ln>
        </p:spPr>
        <p:txBody>
          <a:bodyPr/>
          <a:lstStyle/>
          <a:p>
            <a:r>
              <a:rPr lang="en-NZ" dirty="0" smtClean="0"/>
              <a:t>NB Income [interest / donations] and payments need to be shown in the statement of financial performance.  Transfers between equity funds needs to be shown in the Equity Note to the accounts.</a:t>
            </a:r>
          </a:p>
          <a:p>
            <a:r>
              <a:rPr lang="en-NZ" sz="2400" b="1" u="sng" dirty="0" smtClean="0"/>
              <a:t>A THREE LEVEL STATEMENT OF FINANCIAL PERFORMANCE</a:t>
            </a:r>
          </a:p>
          <a:p>
            <a:r>
              <a:rPr lang="en-NZ" dirty="0" smtClean="0"/>
              <a:t>Surplus / (-Deficit) OPERATIONS before non-operating &amp; extraordinary</a:t>
            </a:r>
          </a:p>
          <a:p>
            <a:r>
              <a:rPr lang="en-NZ" dirty="0" smtClean="0"/>
              <a:t>Surplus / (-deficit) from non-operating and before EQUITY MANAGED FUNDS / specified</a:t>
            </a:r>
          </a:p>
          <a:p>
            <a:r>
              <a:rPr lang="en-NZ" dirty="0" smtClean="0"/>
              <a:t>Surplus / (-deficit) after Equity managed / specified funds</a:t>
            </a:r>
          </a:p>
          <a:p>
            <a:r>
              <a:rPr lang="en-NZ" b="1" i="1" dirty="0" smtClean="0">
                <a:solidFill>
                  <a:srgbClr val="00B050"/>
                </a:solidFill>
              </a:rPr>
              <a:t>NB – this is the old financial reporting standards of saying, “Total Recognised Income less Expenses”, or the NZ IFRS &amp; NZ IPSAS way of saying, “Comprehensive Income”.</a:t>
            </a:r>
            <a:endParaRPr lang="en-NZ" b="1" i="1" dirty="0">
              <a:solidFill>
                <a:srgbClr val="00B050"/>
              </a:solidFill>
            </a:endParaRPr>
          </a:p>
        </p:txBody>
      </p:sp>
    </p:spTree>
    <p:extLst>
      <p:ext uri="{BB962C8B-B14F-4D97-AF65-F5344CB8AC3E}">
        <p14:creationId xmlns:p14="http://schemas.microsoft.com/office/powerpoint/2010/main" xmlns="" val="5393616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97280" y="286603"/>
            <a:ext cx="10058400" cy="898385"/>
          </a:xfrm>
          <a:ln w="38100">
            <a:solidFill>
              <a:srgbClr val="00B050"/>
            </a:solidFill>
          </a:ln>
        </p:spPr>
        <p:txBody>
          <a:bodyPr/>
          <a:lstStyle/>
          <a:p>
            <a:r>
              <a:rPr lang="en-NZ" dirty="0"/>
              <a:t>Cashflow made </a:t>
            </a:r>
            <a:r>
              <a:rPr lang="en-NZ" dirty="0" smtClean="0"/>
              <a:t>simple</a:t>
            </a:r>
            <a:endParaRPr lang="en-NZ" dirty="0"/>
          </a:p>
        </p:txBody>
      </p:sp>
      <p:sp>
        <p:nvSpPr>
          <p:cNvPr id="3" name="Content Placeholder 2"/>
          <p:cNvSpPr>
            <a:spLocks noGrp="1"/>
          </p:cNvSpPr>
          <p:nvPr>
            <p:ph idx="1"/>
          </p:nvPr>
        </p:nvSpPr>
        <p:spPr>
          <a:ln w="38100">
            <a:solidFill>
              <a:srgbClr val="FFC000"/>
            </a:solidFill>
          </a:ln>
        </p:spPr>
        <p:txBody>
          <a:bodyPr/>
          <a:lstStyle/>
          <a:p>
            <a:r>
              <a:rPr lang="en-NZ" dirty="0"/>
              <a:t>Cash income = ACRUAL </a:t>
            </a:r>
            <a:r>
              <a:rPr lang="en-NZ" dirty="0" smtClean="0"/>
              <a:t>INCOME in the Financial Performance+ </a:t>
            </a:r>
            <a:r>
              <a:rPr lang="en-NZ" dirty="0"/>
              <a:t>last year </a:t>
            </a:r>
            <a:r>
              <a:rPr lang="en-NZ" dirty="0" smtClean="0"/>
              <a:t>debtor / accrual </a:t>
            </a:r>
            <a:r>
              <a:rPr lang="en-NZ" dirty="0"/>
              <a:t>less this year </a:t>
            </a:r>
            <a:r>
              <a:rPr lang="en-NZ" dirty="0" smtClean="0"/>
              <a:t>debtor / accrual + this year income in advance – last year income in advance</a:t>
            </a:r>
          </a:p>
          <a:p>
            <a:r>
              <a:rPr lang="en-NZ" dirty="0" smtClean="0"/>
              <a:t>Cash income = ACCRUAL INCOME in the Financial Performance + current assets last year that become cash this year less current assets this year + cash received for next year in income in advance – cash received in the prior year in last years income in advance. NB prepayments are cash out</a:t>
            </a:r>
          </a:p>
          <a:p>
            <a:endParaRPr lang="en-NZ" dirty="0"/>
          </a:p>
          <a:p>
            <a:r>
              <a:rPr lang="en-NZ" dirty="0" smtClean="0"/>
              <a:t>Cash Applied </a:t>
            </a:r>
            <a:r>
              <a:rPr lang="en-NZ" dirty="0"/>
              <a:t>/ paid = </a:t>
            </a:r>
            <a:r>
              <a:rPr lang="en-NZ" dirty="0" smtClean="0"/>
              <a:t>EXPENSES in the financial performance </a:t>
            </a:r>
            <a:r>
              <a:rPr lang="en-NZ" dirty="0"/>
              <a:t>+ last year accruals less this year's </a:t>
            </a:r>
            <a:r>
              <a:rPr lang="en-NZ" dirty="0" smtClean="0"/>
              <a:t>accruals + this years prepayments – last years prepayments</a:t>
            </a:r>
            <a:endParaRPr lang="en-NZ" dirty="0"/>
          </a:p>
        </p:txBody>
      </p:sp>
    </p:spTree>
    <p:extLst>
      <p:ext uri="{BB962C8B-B14F-4D97-AF65-F5344CB8AC3E}">
        <p14:creationId xmlns:p14="http://schemas.microsoft.com/office/powerpoint/2010/main" xmlns="" val="295326367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ln w="38100">
            <a:solidFill>
              <a:srgbClr val="00B050"/>
            </a:solidFill>
          </a:ln>
        </p:spPr>
        <p:txBody>
          <a:bodyPr/>
          <a:lstStyle/>
          <a:p>
            <a:r>
              <a:rPr lang="en-NZ" dirty="0"/>
              <a:t>Costing donated </a:t>
            </a:r>
            <a:r>
              <a:rPr lang="en-NZ" dirty="0" smtClean="0"/>
              <a:t>goods &amp; services </a:t>
            </a:r>
            <a:br>
              <a:rPr lang="en-NZ" dirty="0" smtClean="0"/>
            </a:br>
            <a:r>
              <a:rPr lang="en-NZ" dirty="0" smtClean="0"/>
              <a:t>Para. 189</a:t>
            </a:r>
            <a:endParaRPr lang="en-NZ" dirty="0"/>
          </a:p>
        </p:txBody>
      </p:sp>
      <p:sp>
        <p:nvSpPr>
          <p:cNvPr id="3" name="Content Placeholder 2"/>
          <p:cNvSpPr>
            <a:spLocks noGrp="1"/>
          </p:cNvSpPr>
          <p:nvPr>
            <p:ph idx="1"/>
          </p:nvPr>
        </p:nvSpPr>
        <p:spPr>
          <a:ln w="38100">
            <a:solidFill>
              <a:srgbClr val="FFC000"/>
            </a:solidFill>
          </a:ln>
        </p:spPr>
        <p:txBody>
          <a:bodyPr/>
          <a:lstStyle/>
          <a:p>
            <a:r>
              <a:rPr lang="en-NZ" dirty="0" smtClean="0"/>
              <a:t>OPTIONAL AS TO REPORTING IN FINANCIAL PERFORMANCE OR NOTES TO ACCOUNTS</a:t>
            </a:r>
          </a:p>
          <a:p>
            <a:r>
              <a:rPr lang="en-NZ" dirty="0" smtClean="0"/>
              <a:t>If reporting in the notes to the accounts then optional as to reporting a value.</a:t>
            </a:r>
          </a:p>
          <a:p>
            <a:r>
              <a:rPr lang="en-NZ" dirty="0" smtClean="0"/>
              <a:t>E.g. Volunteers being musicians, stewards, clerical assistance</a:t>
            </a:r>
          </a:p>
          <a:p>
            <a:r>
              <a:rPr lang="en-NZ" dirty="0" smtClean="0"/>
              <a:t>If a value is stated, then Goods and services should be at their value to purchase on the open market.</a:t>
            </a:r>
            <a:endParaRPr lang="en-NZ" dirty="0"/>
          </a:p>
        </p:txBody>
      </p:sp>
    </p:spTree>
    <p:extLst>
      <p:ext uri="{BB962C8B-B14F-4D97-AF65-F5344CB8AC3E}">
        <p14:creationId xmlns:p14="http://schemas.microsoft.com/office/powerpoint/2010/main" xmlns="" val="264120119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587830" y="1315098"/>
            <a:ext cx="10935476" cy="4619171"/>
          </a:xfrm>
          <a:ln w="57150">
            <a:solidFill>
              <a:srgbClr val="FFC000"/>
            </a:solidFill>
          </a:ln>
        </p:spPr>
        <p:txBody>
          <a:bodyPr>
            <a:noAutofit/>
          </a:bodyPr>
          <a:lstStyle/>
          <a:p>
            <a:pPr marL="720000" indent="-457200">
              <a:buFont typeface="+mj-lt"/>
              <a:buAutoNum type="arabicPeriod"/>
            </a:pPr>
            <a:r>
              <a:rPr lang="en-NZ" sz="2800" dirty="0" smtClean="0">
                <a:solidFill>
                  <a:srgbClr val="00B050"/>
                </a:solidFill>
              </a:rPr>
              <a:t>Showing ALL income and expenditure separately or WHAT income and expenditure can be netted off. [tier manipulation]</a:t>
            </a:r>
          </a:p>
          <a:p>
            <a:pPr marL="720000" indent="-457200">
              <a:buFont typeface="+mj-lt"/>
              <a:buAutoNum type="arabicPeriod"/>
            </a:pPr>
            <a:r>
              <a:rPr lang="en-NZ" sz="2800" dirty="0" smtClean="0"/>
              <a:t>Separate out Member &amp; Non-member income??</a:t>
            </a:r>
          </a:p>
          <a:p>
            <a:pPr marL="720000" indent="-457200">
              <a:buFont typeface="+mj-lt"/>
              <a:buAutoNum type="arabicPeriod"/>
            </a:pPr>
            <a:r>
              <a:rPr lang="en-NZ" sz="2800" dirty="0" smtClean="0"/>
              <a:t>What is the criteria for Unspent Grants, or Income in advance, reported in the current liabilities. [Definition of Current Liabilities]</a:t>
            </a:r>
          </a:p>
          <a:p>
            <a:pPr marL="720000" indent="-457200">
              <a:buFont typeface="+mj-lt"/>
              <a:buAutoNum type="arabicPeriod"/>
            </a:pPr>
            <a:r>
              <a:rPr lang="en-NZ" sz="2800" dirty="0" smtClean="0">
                <a:solidFill>
                  <a:srgbClr val="0070C0"/>
                </a:solidFill>
              </a:rPr>
              <a:t>Collection of money on behalf of others [ Legal Rights]</a:t>
            </a:r>
          </a:p>
          <a:p>
            <a:pPr marL="720000" indent="-457200">
              <a:buFont typeface="+mj-lt"/>
              <a:buAutoNum type="arabicPeriod"/>
            </a:pPr>
            <a:r>
              <a:rPr lang="en-NZ" sz="2800" dirty="0" smtClean="0"/>
              <a:t>How do we report Revenue applied to fixed asset </a:t>
            </a:r>
            <a:r>
              <a:rPr lang="en-NZ" sz="2800" dirty="0" smtClean="0"/>
              <a:t>payments</a:t>
            </a:r>
            <a:endParaRPr lang="en-NZ" sz="2800" dirty="0" smtClean="0"/>
          </a:p>
          <a:p>
            <a:pPr marL="720000" indent="-457200">
              <a:buFont typeface="+mj-lt"/>
              <a:buAutoNum type="arabicPeriod"/>
            </a:pPr>
            <a:r>
              <a:rPr lang="en-NZ" sz="2800" dirty="0" smtClean="0"/>
              <a:t>Depreciation on buildings [ Responsible approach]</a:t>
            </a:r>
          </a:p>
        </p:txBody>
      </p:sp>
      <p:sp>
        <p:nvSpPr>
          <p:cNvPr id="2" name="Title 1"/>
          <p:cNvSpPr>
            <a:spLocks noGrp="1"/>
          </p:cNvSpPr>
          <p:nvPr>
            <p:ph type="title" idx="4294967295"/>
          </p:nvPr>
        </p:nvSpPr>
        <p:spPr>
          <a:xfrm>
            <a:off x="587828" y="287338"/>
            <a:ext cx="10935477" cy="906462"/>
          </a:xfrm>
          <a:ln w="57150">
            <a:solidFill>
              <a:srgbClr val="00B050"/>
            </a:solidFill>
          </a:ln>
        </p:spPr>
        <p:txBody>
          <a:bodyPr/>
          <a:lstStyle/>
          <a:p>
            <a:pPr algn="ctr"/>
            <a:r>
              <a:rPr lang="en-NZ" dirty="0" smtClean="0"/>
              <a:t>  </a:t>
            </a:r>
            <a:r>
              <a:rPr lang="en-NZ" sz="5400" b="1" dirty="0" smtClean="0"/>
              <a:t>Accounting / Audit Issues</a:t>
            </a:r>
            <a:endParaRPr lang="en-NZ" sz="5400" b="1" dirty="0"/>
          </a:p>
        </p:txBody>
      </p:sp>
    </p:spTree>
    <p:extLst>
      <p:ext uri="{BB962C8B-B14F-4D97-AF65-F5344CB8AC3E}">
        <p14:creationId xmlns:p14="http://schemas.microsoft.com/office/powerpoint/2010/main" xmlns="" val="358982030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97280" y="286604"/>
            <a:ext cx="10058400" cy="998500"/>
          </a:xfrm>
          <a:ln w="38100">
            <a:solidFill>
              <a:srgbClr val="00B050"/>
            </a:solidFill>
          </a:ln>
        </p:spPr>
        <p:txBody>
          <a:bodyPr/>
          <a:lstStyle/>
          <a:p>
            <a:pPr algn="ctr"/>
            <a:r>
              <a:rPr lang="en-NZ" dirty="0" smtClean="0"/>
              <a:t>Valuing donated assets</a:t>
            </a:r>
            <a:endParaRPr lang="en-US" dirty="0"/>
          </a:p>
        </p:txBody>
      </p:sp>
      <p:sp>
        <p:nvSpPr>
          <p:cNvPr id="3" name="Content Placeholder 2"/>
          <p:cNvSpPr>
            <a:spLocks noGrp="1"/>
          </p:cNvSpPr>
          <p:nvPr>
            <p:ph idx="1"/>
          </p:nvPr>
        </p:nvSpPr>
        <p:spPr>
          <a:ln w="38100">
            <a:solidFill>
              <a:srgbClr val="FFC000"/>
            </a:solidFill>
          </a:ln>
        </p:spPr>
        <p:txBody>
          <a:bodyPr>
            <a:normAutofit lnSpcReduction="10000"/>
          </a:bodyPr>
          <a:lstStyle/>
          <a:p>
            <a:r>
              <a:rPr lang="en-US" sz="2400" dirty="0" smtClean="0"/>
              <a:t>For donated assets that the value can be reasonably ascertained –</a:t>
            </a:r>
          </a:p>
          <a:p>
            <a:r>
              <a:rPr lang="en-US" sz="2400" dirty="0" smtClean="0"/>
              <a:t>Debit 	ASSET	</a:t>
            </a:r>
          </a:p>
          <a:p>
            <a:r>
              <a:rPr lang="en-US" sz="2400" dirty="0" smtClean="0"/>
              <a:t>Credit		DONATIONS</a:t>
            </a:r>
          </a:p>
          <a:p>
            <a:r>
              <a:rPr lang="en-US" sz="2400" b="1" dirty="0" smtClean="0">
                <a:solidFill>
                  <a:srgbClr val="FF0000"/>
                </a:solidFill>
              </a:rPr>
              <a:t>NB – NO GST</a:t>
            </a:r>
          </a:p>
          <a:p>
            <a:r>
              <a:rPr lang="en-US" sz="2400" b="1" dirty="0" smtClean="0">
                <a:solidFill>
                  <a:srgbClr val="7030A0"/>
                </a:solidFill>
              </a:rPr>
              <a:t>Car [INSURED VALUE] / Land &amp; Buildings [QV] / computer / cell phone [DEPRECIATED COST]</a:t>
            </a:r>
          </a:p>
          <a:p>
            <a:r>
              <a:rPr lang="en-US" sz="2400" dirty="0" smtClean="0"/>
              <a:t>Donated asset that no reasonable value is available = DESCRIBE IN THE NOTES TO THE ACCOUNTS</a:t>
            </a:r>
          </a:p>
          <a:p>
            <a:r>
              <a:rPr lang="en-US" sz="2400" b="1" dirty="0" smtClean="0">
                <a:solidFill>
                  <a:srgbClr val="7030A0"/>
                </a:solidFill>
              </a:rPr>
              <a:t>E.g. art work that has not been recently sold on the open market</a:t>
            </a:r>
            <a:endParaRPr lang="en-US" sz="2400" b="1" dirty="0">
              <a:solidFill>
                <a:srgbClr val="7030A0"/>
              </a:solidFill>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ln w="38100">
            <a:solidFill>
              <a:srgbClr val="C00000"/>
            </a:solidFill>
          </a:ln>
          <a:effectLst>
            <a:glow rad="139700">
              <a:schemeClr val="accent2">
                <a:satMod val="175000"/>
                <a:alpha val="40000"/>
              </a:schemeClr>
            </a:glow>
          </a:effectLst>
        </p:spPr>
        <p:txBody>
          <a:bodyPr>
            <a:normAutofit/>
          </a:bodyPr>
          <a:lstStyle/>
          <a:p>
            <a:r>
              <a:rPr lang="en-NZ" dirty="0" smtClean="0"/>
              <a:t>Tier 3 Consolidations - </a:t>
            </a:r>
            <a:r>
              <a:rPr lang="en-US" sz="3200" b="1" dirty="0" smtClean="0">
                <a:solidFill>
                  <a:srgbClr val="C00000"/>
                </a:solidFill>
              </a:rPr>
              <a:t>Currently at Exposure draft stage by the XRB</a:t>
            </a:r>
            <a:endParaRPr lang="en-US" sz="3200" b="1" dirty="0">
              <a:solidFill>
                <a:srgbClr val="C00000"/>
              </a:solidFill>
            </a:endParaRPr>
          </a:p>
        </p:txBody>
      </p:sp>
      <p:sp>
        <p:nvSpPr>
          <p:cNvPr id="3" name="Content Placeholder 2"/>
          <p:cNvSpPr>
            <a:spLocks noGrp="1"/>
          </p:cNvSpPr>
          <p:nvPr>
            <p:ph sz="half" idx="1"/>
          </p:nvPr>
        </p:nvSpPr>
        <p:spPr>
          <a:xfrm>
            <a:off x="1097279" y="1845734"/>
            <a:ext cx="4937760" cy="2767455"/>
          </a:xfrm>
          <a:ln w="28575">
            <a:solidFill>
              <a:srgbClr val="00B050"/>
            </a:solidFill>
            <a:prstDash val="sysDash"/>
          </a:ln>
        </p:spPr>
        <p:txBody>
          <a:bodyPr>
            <a:normAutofit/>
          </a:bodyPr>
          <a:lstStyle/>
          <a:p>
            <a:r>
              <a:rPr lang="en-US" b="1" u="sng" dirty="0" smtClean="0"/>
              <a:t>What is “control” &amp; “benefit” criteria?</a:t>
            </a:r>
          </a:p>
          <a:p>
            <a:pPr>
              <a:buFont typeface="Wingdings" pitchFamily="2" charset="2"/>
              <a:buChar char="ü"/>
            </a:pPr>
            <a:r>
              <a:rPr lang="en-US" dirty="0" smtClean="0"/>
              <a:t>APPOINT / REMOVE  / RATIFY THE GOVERNANCE [church &amp; trust] Lease / transfer from trust to church</a:t>
            </a:r>
          </a:p>
          <a:p>
            <a:pPr>
              <a:buFont typeface="Wingdings" pitchFamily="2" charset="2"/>
              <a:buChar char="ü"/>
            </a:pPr>
            <a:r>
              <a:rPr lang="en-US" dirty="0"/>
              <a:t> </a:t>
            </a:r>
            <a:r>
              <a:rPr lang="en-US" dirty="0" smtClean="0"/>
              <a:t>More than 50% common governance</a:t>
            </a:r>
          </a:p>
          <a:p>
            <a:pPr>
              <a:buFont typeface="Wingdings" pitchFamily="2" charset="2"/>
              <a:buChar char="ü"/>
            </a:pPr>
            <a:r>
              <a:rPr lang="en-US" dirty="0" smtClean="0"/>
              <a:t>&gt; 50 % of the voting shareholding / dividend</a:t>
            </a:r>
          </a:p>
          <a:p>
            <a:pPr>
              <a:buFont typeface="Wingdings" pitchFamily="2" charset="2"/>
              <a:buChar char="ü"/>
            </a:pPr>
            <a:r>
              <a:rPr lang="en-US" dirty="0" smtClean="0"/>
              <a:t>a written joint venture agreement / income</a:t>
            </a:r>
          </a:p>
          <a:p>
            <a:endParaRPr lang="en-US" dirty="0"/>
          </a:p>
        </p:txBody>
      </p:sp>
      <p:sp>
        <p:nvSpPr>
          <p:cNvPr id="4" name="Content Placeholder 3"/>
          <p:cNvSpPr>
            <a:spLocks noGrp="1"/>
          </p:cNvSpPr>
          <p:nvPr>
            <p:ph sz="half" idx="2"/>
          </p:nvPr>
        </p:nvSpPr>
        <p:spPr>
          <a:xfrm>
            <a:off x="6217920" y="1845735"/>
            <a:ext cx="4937760" cy="2742741"/>
          </a:xfrm>
          <a:ln w="38100">
            <a:solidFill>
              <a:schemeClr val="accent3">
                <a:lumMod val="75000"/>
              </a:schemeClr>
            </a:solidFill>
            <a:prstDash val="sysDash"/>
          </a:ln>
          <a:effectLst>
            <a:glow rad="101600">
              <a:schemeClr val="accent5">
                <a:satMod val="175000"/>
                <a:alpha val="40000"/>
              </a:schemeClr>
            </a:glow>
          </a:effectLst>
        </p:spPr>
        <p:txBody>
          <a:bodyPr>
            <a:normAutofit/>
          </a:bodyPr>
          <a:lstStyle/>
          <a:p>
            <a:r>
              <a:rPr lang="en-US" sz="2400" u="sng" dirty="0" smtClean="0"/>
              <a:t>What is </a:t>
            </a:r>
            <a:r>
              <a:rPr lang="en-US" sz="2400" b="1" u="sng" dirty="0" smtClean="0"/>
              <a:t>NOT</a:t>
            </a:r>
            <a:r>
              <a:rPr lang="en-US" sz="2400" u="sng" dirty="0" smtClean="0"/>
              <a:t> Control &amp; benefit</a:t>
            </a:r>
          </a:p>
          <a:p>
            <a:pPr>
              <a:buFont typeface="Calibri" pitchFamily="34" charset="0"/>
              <a:buChar char="X"/>
            </a:pPr>
            <a:r>
              <a:rPr lang="en-US" sz="2400" dirty="0" smtClean="0"/>
              <a:t> Shares / property held in trust and no income</a:t>
            </a:r>
          </a:p>
          <a:p>
            <a:pPr>
              <a:buFont typeface="Calibri" pitchFamily="34" charset="0"/>
              <a:buChar char="X"/>
            </a:pPr>
            <a:r>
              <a:rPr lang="en-US" sz="2400" dirty="0" smtClean="0"/>
              <a:t> No power to appoint trustees &amp; less than 50% common governance.  </a:t>
            </a:r>
            <a:endParaRPr lang="en-US" sz="2400" dirty="0"/>
          </a:p>
        </p:txBody>
      </p:sp>
      <p:sp>
        <p:nvSpPr>
          <p:cNvPr id="5" name="TextBox 4"/>
          <p:cNvSpPr txBox="1"/>
          <p:nvPr/>
        </p:nvSpPr>
        <p:spPr>
          <a:xfrm>
            <a:off x="1079157" y="4827371"/>
            <a:ext cx="10091352" cy="1323439"/>
          </a:xfrm>
          <a:prstGeom prst="rect">
            <a:avLst/>
          </a:prstGeom>
          <a:noFill/>
          <a:ln w="28575">
            <a:solidFill>
              <a:srgbClr val="0070C0"/>
            </a:solidFill>
          </a:ln>
          <a:effectLst>
            <a:glow rad="101600">
              <a:schemeClr val="accent6">
                <a:satMod val="175000"/>
                <a:alpha val="40000"/>
              </a:schemeClr>
            </a:glow>
          </a:effectLst>
        </p:spPr>
        <p:txBody>
          <a:bodyPr wrap="square" rtlCol="0">
            <a:spAutoFit/>
          </a:bodyPr>
          <a:lstStyle/>
          <a:p>
            <a:r>
              <a:rPr lang="en-US" sz="2000" b="1" dirty="0" smtClean="0"/>
              <a:t>Will require consolidations by tier 3 under tier 2 NZ IPSAS 6 – 8</a:t>
            </a:r>
          </a:p>
          <a:p>
            <a:r>
              <a:rPr lang="en-US" sz="2000" b="1" dirty="0" smtClean="0"/>
              <a:t>If the consolidated financial report has greater than $2mil expenditure then tier 2 reporting</a:t>
            </a:r>
          </a:p>
          <a:p>
            <a:r>
              <a:rPr lang="en-US" sz="2000" b="1" dirty="0" smtClean="0"/>
              <a:t>What should a tier 3 consolidated financial report look like?  </a:t>
            </a:r>
          </a:p>
          <a:p>
            <a:r>
              <a:rPr lang="en-US" sz="2000" b="1" dirty="0" smtClean="0"/>
              <a:t>4 COLUMNS - GROUP  &amp; PARENT – THIS YEAR  &amp; LAST YEAR</a:t>
            </a: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ln w="28575">
            <a:solidFill>
              <a:srgbClr val="00B050"/>
            </a:solidFill>
          </a:ln>
        </p:spPr>
        <p:txBody>
          <a:bodyPr/>
          <a:lstStyle/>
          <a:p>
            <a:r>
              <a:rPr lang="en-NZ" dirty="0" smtClean="0"/>
              <a:t>Correction of prior period errors Para A28 &amp; </a:t>
            </a:r>
            <a:r>
              <a:rPr lang="en-NZ" dirty="0" smtClean="0"/>
              <a:t>A212 </a:t>
            </a:r>
            <a:r>
              <a:rPr lang="en-NZ" dirty="0" smtClean="0">
                <a:solidFill>
                  <a:srgbClr val="FF0000"/>
                </a:solidFill>
              </a:rPr>
              <a:t>Error v wrong estimate</a:t>
            </a:r>
            <a:endParaRPr lang="en-US" dirty="0">
              <a:solidFill>
                <a:srgbClr val="FF0000"/>
              </a:solidFill>
            </a:endParaRPr>
          </a:p>
        </p:txBody>
      </p:sp>
      <p:sp>
        <p:nvSpPr>
          <p:cNvPr id="3" name="Content Placeholder 2"/>
          <p:cNvSpPr>
            <a:spLocks noGrp="1"/>
          </p:cNvSpPr>
          <p:nvPr>
            <p:ph idx="1"/>
          </p:nvPr>
        </p:nvSpPr>
        <p:spPr>
          <a:ln w="38100">
            <a:solidFill>
              <a:srgbClr val="FFC000"/>
            </a:solidFill>
          </a:ln>
        </p:spPr>
        <p:txBody>
          <a:bodyPr>
            <a:normAutofit lnSpcReduction="10000"/>
          </a:bodyPr>
          <a:lstStyle/>
          <a:p>
            <a:r>
              <a:rPr lang="en-US" sz="2400" b="1" dirty="0" smtClean="0">
                <a:solidFill>
                  <a:srgbClr val="C00000"/>
                </a:solidFill>
              </a:rPr>
              <a:t>CAN NOT CHANGE LAST YEARS FIGURES</a:t>
            </a:r>
          </a:p>
          <a:p>
            <a:r>
              <a:rPr lang="en-US" dirty="0" smtClean="0"/>
              <a:t>E.g. debtor gone bad or </a:t>
            </a:r>
            <a:r>
              <a:rPr lang="en-US" dirty="0" smtClean="0"/>
              <a:t>an </a:t>
            </a:r>
            <a:r>
              <a:rPr lang="en-US" dirty="0" err="1" smtClean="0"/>
              <a:t>unpresented</a:t>
            </a:r>
            <a:r>
              <a:rPr lang="en-US" dirty="0" smtClean="0"/>
              <a:t> </a:t>
            </a:r>
            <a:r>
              <a:rPr lang="en-US" dirty="0" err="1" smtClean="0"/>
              <a:t>cheque</a:t>
            </a:r>
            <a:r>
              <a:rPr lang="en-US" dirty="0" smtClean="0"/>
              <a:t> gone </a:t>
            </a:r>
            <a:r>
              <a:rPr lang="en-US" dirty="0" smtClean="0"/>
              <a:t>stale </a:t>
            </a:r>
            <a:r>
              <a:rPr lang="en-US" dirty="0" smtClean="0"/>
              <a:t>[ESTIMATE] </a:t>
            </a:r>
          </a:p>
          <a:p>
            <a:r>
              <a:rPr lang="en-US" dirty="0" smtClean="0"/>
              <a:t>A</a:t>
            </a:r>
            <a:r>
              <a:rPr lang="en-US" dirty="0" smtClean="0"/>
              <a:t> </a:t>
            </a:r>
            <a:r>
              <a:rPr lang="en-US" dirty="0" smtClean="0"/>
              <a:t>fixed asset disposed of in the prior </a:t>
            </a:r>
            <a:r>
              <a:rPr lang="en-US" dirty="0" smtClean="0"/>
              <a:t>year but still on the schedule [ERROR]</a:t>
            </a:r>
            <a:endParaRPr lang="en-US" dirty="0" smtClean="0"/>
          </a:p>
          <a:p>
            <a:r>
              <a:rPr lang="en-US" sz="2400" b="1" u="sng" dirty="0" smtClean="0"/>
              <a:t>SIGNIFICANT OR NOT SIGNIFICANT?</a:t>
            </a:r>
          </a:p>
          <a:p>
            <a:r>
              <a:rPr lang="en-US" dirty="0" smtClean="0"/>
              <a:t>SIGNIFICANT = describe in the Non-operating / extraordinary area of the performance report and add a note in the Expenditure Notes</a:t>
            </a:r>
          </a:p>
          <a:p>
            <a:r>
              <a:rPr lang="en-US" dirty="0" smtClean="0"/>
              <a:t>INSIGNIFICANT = classify to the relevant expenses in the operating part of the performance report and no note.</a:t>
            </a:r>
          </a:p>
          <a:p>
            <a:r>
              <a:rPr lang="en-US" sz="2800" b="1" dirty="0" smtClean="0">
                <a:solidFill>
                  <a:srgbClr val="0070C0"/>
                </a:solidFill>
              </a:rPr>
              <a:t>DEFINITION OF SIGNIFICANT  &gt; 5% OF TOTAL EXPENDITURE, </a:t>
            </a:r>
            <a:r>
              <a:rPr lang="en-US" sz="1400" b="1" dirty="0" smtClean="0">
                <a:solidFill>
                  <a:srgbClr val="0070C0"/>
                </a:solidFill>
              </a:rPr>
              <a:t>OR THE USERS OF THE FINANCIAL REPORTS HAD EXPRESSED A CONCERN OVER THE VALUE OF AN ASSET OR LIABILITY IN THE PREVIOUS YEAR.</a:t>
            </a:r>
            <a:endParaRPr lang="en-US" sz="2800" b="1" dirty="0">
              <a:solidFill>
                <a:srgbClr val="0070C0"/>
              </a:solidFill>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ln w="57150">
            <a:solidFill>
              <a:srgbClr val="00B050"/>
            </a:solidFill>
          </a:ln>
        </p:spPr>
        <p:txBody>
          <a:bodyPr anchor="ctr">
            <a:normAutofit/>
          </a:bodyPr>
          <a:lstStyle/>
          <a:p>
            <a:r>
              <a:rPr lang="en-NZ" sz="4000" dirty="0" smtClean="0"/>
              <a:t>Paragraph A186 , A213 – Notes shall provide users with a “greater understanding”</a:t>
            </a:r>
            <a:endParaRPr lang="en-US" sz="4000" dirty="0"/>
          </a:p>
        </p:txBody>
      </p:sp>
      <p:sp>
        <p:nvSpPr>
          <p:cNvPr id="3" name="Content Placeholder 2"/>
          <p:cNvSpPr>
            <a:spLocks noGrp="1"/>
          </p:cNvSpPr>
          <p:nvPr>
            <p:ph idx="1"/>
          </p:nvPr>
        </p:nvSpPr>
        <p:spPr>
          <a:ln w="57150">
            <a:solidFill>
              <a:srgbClr val="FFC000"/>
            </a:solidFill>
          </a:ln>
        </p:spPr>
        <p:txBody>
          <a:bodyPr/>
          <a:lstStyle/>
          <a:p>
            <a:r>
              <a:rPr lang="en-US" dirty="0" smtClean="0"/>
              <a:t>Mandatory to have accounting policies, summary fixed asset schedule, equity note, and notes 6 – 12 to support the financial performance, position and cashflow.</a:t>
            </a:r>
          </a:p>
          <a:p>
            <a:r>
              <a:rPr lang="en-US" b="1" dirty="0" smtClean="0">
                <a:solidFill>
                  <a:srgbClr val="7030A0"/>
                </a:solidFill>
              </a:rPr>
              <a:t>Optional to have revenue, expenditure, current assets &amp; liabilities notes with further analysis.</a:t>
            </a:r>
          </a:p>
          <a:p>
            <a:r>
              <a:rPr lang="en-US" sz="2400" b="1" dirty="0" smtClean="0"/>
              <a:t>Develop a Criteria for assessing the needs of members / funders / trustees and the public:</a:t>
            </a:r>
            <a:endParaRPr lang="en-US" b="1" dirty="0" smtClean="0"/>
          </a:p>
          <a:p>
            <a:pPr>
              <a:buClr>
                <a:schemeClr val="accent2"/>
              </a:buClr>
              <a:buFont typeface="Wingdings" pitchFamily="2" charset="2"/>
              <a:buChar char="Ø"/>
            </a:pPr>
            <a:r>
              <a:rPr lang="en-US" dirty="0" smtClean="0"/>
              <a:t> </a:t>
            </a:r>
            <a:r>
              <a:rPr lang="en-US" b="1" dirty="0" smtClean="0"/>
              <a:t>TWO REPORTS </a:t>
            </a:r>
            <a:r>
              <a:rPr lang="en-US" dirty="0" smtClean="0"/>
              <a:t>– DETAILED MEMBERS &amp; TRUSTEES / SUMMARIZED PUBLIC &amp; FUNDERS</a:t>
            </a:r>
          </a:p>
          <a:p>
            <a:pPr>
              <a:buClr>
                <a:schemeClr val="accent2"/>
              </a:buClr>
              <a:buFont typeface="Wingdings" pitchFamily="2" charset="2"/>
              <a:buChar char="Ø"/>
            </a:pPr>
            <a:r>
              <a:rPr lang="en-US" dirty="0" smtClean="0"/>
              <a:t> </a:t>
            </a:r>
            <a:r>
              <a:rPr lang="en-US" b="1" dirty="0" smtClean="0"/>
              <a:t>ASSESS CORE RATIOS </a:t>
            </a:r>
            <a:r>
              <a:rPr lang="en-US" dirty="0" smtClean="0"/>
              <a:t>– I.E. ADMIN / STAFFING / PROJECTS / PROPERTY / MEMBER MINISTRY AS A % OF TOTAL EXPENDITURE.  </a:t>
            </a:r>
            <a:r>
              <a:rPr lang="en-US" b="1" dirty="0" smtClean="0">
                <a:solidFill>
                  <a:srgbClr val="C00000"/>
                </a:solidFill>
              </a:rPr>
              <a:t>DEBT / EQUITY RATIO</a:t>
            </a:r>
            <a:r>
              <a:rPr lang="en-US" dirty="0" smtClean="0"/>
              <a:t>, </a:t>
            </a:r>
            <a:r>
              <a:rPr lang="en-US" dirty="0" smtClean="0">
                <a:solidFill>
                  <a:srgbClr val="0070C0"/>
                </a:solidFill>
              </a:rPr>
              <a:t>EARNINGS BEFORE INTEREST &amp; DEPRECIATION COMPARED TO DEBT REPAYMENTS</a:t>
            </a:r>
            <a:r>
              <a:rPr lang="en-US" dirty="0" smtClean="0"/>
              <a:t> / </a:t>
            </a:r>
            <a:r>
              <a:rPr lang="en-US" b="1" dirty="0" smtClean="0">
                <a:solidFill>
                  <a:srgbClr val="FF0000"/>
                </a:solidFill>
              </a:rPr>
              <a:t>SOLVENCY TEST</a:t>
            </a:r>
          </a:p>
          <a:p>
            <a:pPr>
              <a:buClr>
                <a:schemeClr val="accent2"/>
              </a:buClr>
              <a:buFont typeface="Wingdings" pitchFamily="2" charset="2"/>
              <a:buChar char="Ø"/>
            </a:pPr>
            <a:r>
              <a:rPr lang="en-US" dirty="0" smtClean="0"/>
              <a:t> </a:t>
            </a:r>
            <a:r>
              <a:rPr lang="en-US" b="1" dirty="0" smtClean="0"/>
              <a:t>ASK THE QUESTION</a:t>
            </a:r>
            <a:r>
              <a:rPr lang="en-US" dirty="0" smtClean="0"/>
              <a:t>, “WHAT COULD THE PUBLIC MISSUNDERSTAND ABOUT OUR REPORT?”</a:t>
            </a:r>
            <a:endParaRPr lang="en-US"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ln w="28575">
            <a:solidFill>
              <a:srgbClr val="00B050"/>
            </a:solidFill>
          </a:ln>
        </p:spPr>
        <p:txBody>
          <a:bodyPr/>
          <a:lstStyle/>
          <a:p>
            <a:r>
              <a:rPr lang="en-NZ" dirty="0" smtClean="0"/>
              <a:t>The end of “Special Purpose” </a:t>
            </a:r>
            <a:br>
              <a:rPr lang="en-NZ" dirty="0" smtClean="0"/>
            </a:br>
            <a:r>
              <a:rPr lang="en-NZ" dirty="0" smtClean="0"/>
              <a:t>reporting</a:t>
            </a:r>
            <a:endParaRPr lang="en-US" dirty="0"/>
          </a:p>
        </p:txBody>
      </p:sp>
      <p:sp>
        <p:nvSpPr>
          <p:cNvPr id="7" name="Content Placeholder 6"/>
          <p:cNvSpPr>
            <a:spLocks noGrp="1"/>
          </p:cNvSpPr>
          <p:nvPr>
            <p:ph idx="1"/>
          </p:nvPr>
        </p:nvSpPr>
        <p:spPr>
          <a:ln w="38100">
            <a:solidFill>
              <a:srgbClr val="FFC000"/>
            </a:solidFill>
          </a:ln>
        </p:spPr>
        <p:txBody>
          <a:bodyPr/>
          <a:lstStyle/>
          <a:p>
            <a:r>
              <a:rPr lang="en-US" dirty="0" smtClean="0"/>
              <a:t>What will happen if under PBE SFR A we do not – </a:t>
            </a:r>
          </a:p>
          <a:p>
            <a:pPr>
              <a:buFont typeface="Calibri" pitchFamily="34" charset="0"/>
              <a:buChar char="X"/>
            </a:pPr>
            <a:r>
              <a:rPr lang="en-US" dirty="0" smtClean="0"/>
              <a:t> Depreciate buildings, OR revalue using QV but not consistently</a:t>
            </a:r>
          </a:p>
          <a:p>
            <a:pPr>
              <a:buFont typeface="Calibri" pitchFamily="34" charset="0"/>
              <a:buChar char="X"/>
            </a:pPr>
            <a:r>
              <a:rPr lang="en-US" dirty="0" smtClean="0"/>
              <a:t> Accrue annual leave, or other material liabilities</a:t>
            </a:r>
          </a:p>
          <a:p>
            <a:pPr>
              <a:buFont typeface="Calibri" pitchFamily="34" charset="0"/>
              <a:buChar char="X"/>
            </a:pPr>
            <a:r>
              <a:rPr lang="en-US" dirty="0" smtClean="0"/>
              <a:t> Report all income and expenditure in the financial performance</a:t>
            </a:r>
          </a:p>
          <a:p>
            <a:pPr>
              <a:buFont typeface="Calibri" pitchFamily="34" charset="0"/>
              <a:buChar char="X"/>
            </a:pPr>
            <a:r>
              <a:rPr lang="en-US" dirty="0" smtClean="0"/>
              <a:t> Exclude transfers from income and expenditure</a:t>
            </a:r>
          </a:p>
          <a:p>
            <a:pPr>
              <a:buFont typeface="Calibri" pitchFamily="34" charset="0"/>
              <a:buChar char="X"/>
            </a:pPr>
            <a:r>
              <a:rPr lang="en-US" dirty="0" smtClean="0"/>
              <a:t> Remove inter-department journals</a:t>
            </a:r>
          </a:p>
          <a:p>
            <a:pPr>
              <a:buFont typeface="Calibri" pitchFamily="34" charset="0"/>
              <a:buChar char="X"/>
            </a:pPr>
            <a:r>
              <a:rPr lang="en-US" dirty="0" smtClean="0"/>
              <a:t> Insufficient notes and clarification of significant items</a:t>
            </a:r>
          </a:p>
          <a:p>
            <a:pPr>
              <a:buNone/>
            </a:pPr>
            <a:r>
              <a:rPr lang="en-US" dirty="0" smtClean="0"/>
              <a:t>ASSURANCE QUALIFICATION IF AN EXTERNAL ASSURANCE REPORT</a:t>
            </a:r>
          </a:p>
          <a:p>
            <a:pPr>
              <a:buNone/>
            </a:pPr>
            <a:r>
              <a:rPr lang="en-US" dirty="0" smtClean="0"/>
              <a:t>CHARITIES / DIA MAY ASK FOR CLARIFICATION?</a:t>
            </a:r>
          </a:p>
          <a:p>
            <a:pPr>
              <a:buNone/>
            </a:pPr>
            <a:endParaRPr lang="en-US" dirty="0"/>
          </a:p>
        </p:txBody>
      </p:sp>
      <p:pic>
        <p:nvPicPr>
          <p:cNvPr id="1031" name="Picture 7" descr="C:\Users\Sue\AppData\Local\Microsoft\Windows\Temporary Internet Files\Content.IE5\5853R3S4\creative_agenda_logo_by_krtoon[1].jpg"/>
          <p:cNvPicPr>
            <a:picLocks noChangeAspect="1" noChangeArrowheads="1"/>
          </p:cNvPicPr>
          <p:nvPr/>
        </p:nvPicPr>
        <p:blipFill>
          <a:blip r:embed="rId2"/>
          <a:srcRect/>
          <a:stretch>
            <a:fillRect/>
          </a:stretch>
        </p:blipFill>
        <p:spPr bwMode="auto">
          <a:xfrm>
            <a:off x="8377882" y="415866"/>
            <a:ext cx="2570204" cy="1161394"/>
          </a:xfrm>
          <a:prstGeom prst="rect">
            <a:avLst/>
          </a:prstGeom>
          <a:noFill/>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4294967295"/>
            <p:extLst>
              <p:ext uri="{D42A27DB-BD31-4B8C-83A1-F6EECF244321}">
                <p14:modId xmlns:p14="http://schemas.microsoft.com/office/powerpoint/2010/main" xmlns="" val="2368999050"/>
              </p:ext>
            </p:extLst>
          </p:nvPr>
        </p:nvGraphicFramePr>
        <p:xfrm>
          <a:off x="625152" y="1362268"/>
          <a:ext cx="10972800" cy="4850338"/>
        </p:xfrm>
        <a:graphic>
          <a:graphicData uri="http://schemas.openxmlformats.org/drawingml/2006/table">
            <a:tbl>
              <a:tblPr/>
              <a:tblGrid>
                <a:gridCol w="3198211"/>
                <a:gridCol w="4360857"/>
                <a:gridCol w="1778412"/>
                <a:gridCol w="1635320"/>
              </a:tblGrid>
              <a:tr h="605918">
                <a:tc gridSpan="2">
                  <a:txBody>
                    <a:bodyPr/>
                    <a:lstStyle/>
                    <a:p>
                      <a:pPr algn="l" fontAlgn="ctr"/>
                      <a:r>
                        <a:rPr lang="en-NZ" sz="2800" b="1" i="0" u="none" strike="noStrike" dirty="0">
                          <a:solidFill>
                            <a:srgbClr val="000000"/>
                          </a:solidFill>
                          <a:effectLst/>
                          <a:latin typeface="Calibri" panose="020F0502020204030204" pitchFamily="34" charset="0"/>
                        </a:rPr>
                        <a:t>Note 9: Related Party </a:t>
                      </a:r>
                      <a:r>
                        <a:rPr lang="en-NZ" sz="2800" b="1" i="0" u="none" strike="noStrike" dirty="0" smtClean="0">
                          <a:solidFill>
                            <a:srgbClr val="000000"/>
                          </a:solidFill>
                          <a:effectLst/>
                          <a:latin typeface="Calibri" panose="020F0502020204030204" pitchFamily="34" charset="0"/>
                        </a:rPr>
                        <a:t>Transactions</a:t>
                      </a:r>
                      <a:endParaRPr lang="en-NZ" sz="2800" b="1" i="0" u="none" strike="noStrike" dirty="0">
                        <a:solidFill>
                          <a:srgbClr val="000000"/>
                        </a:solidFill>
                        <a:effectLst/>
                        <a:latin typeface="Calibri" panose="020F0502020204030204" pitchFamily="34" charset="0"/>
                      </a:endParaRPr>
                    </a:p>
                  </a:txBody>
                  <a:tcPr marL="9525" marR="9525" marT="9525" marB="0" anchor="ctr">
                    <a:lnL w="25400" cap="flat" cmpd="dbl" algn="ctr">
                      <a:solidFill>
                        <a:srgbClr val="BFBFBF"/>
                      </a:solidFill>
                      <a:prstDash val="solid"/>
                      <a:round/>
                      <a:headEnd type="none" w="med" len="med"/>
                      <a:tailEnd type="none" w="med" len="med"/>
                    </a:lnL>
                    <a:lnR w="6350" cap="flat" cmpd="sng" algn="ctr">
                      <a:solidFill>
                        <a:srgbClr val="BFBFBF"/>
                      </a:solidFill>
                      <a:prstDash val="solid"/>
                      <a:round/>
                      <a:headEnd type="none" w="med" len="med"/>
                      <a:tailEnd type="none" w="med" len="med"/>
                    </a:lnR>
                    <a:lnT w="25400" cap="flat" cmpd="dbl" algn="ctr">
                      <a:solidFill>
                        <a:srgbClr val="BFBFBF"/>
                      </a:solidFill>
                      <a:prstDash val="solid"/>
                      <a:round/>
                      <a:headEnd type="none" w="med" len="med"/>
                      <a:tailEnd type="none" w="med" len="med"/>
                    </a:lnT>
                    <a:lnB w="6350" cap="flat" cmpd="sng" algn="ctr">
                      <a:solidFill>
                        <a:srgbClr val="BFBFBF"/>
                      </a:solidFill>
                      <a:prstDash val="solid"/>
                      <a:round/>
                      <a:headEnd type="none" w="med" len="med"/>
                      <a:tailEnd type="none" w="med" len="med"/>
                    </a:lnB>
                  </a:tcPr>
                </a:tc>
                <a:tc hMerge="1">
                  <a:txBody>
                    <a:bodyPr/>
                    <a:lstStyle/>
                    <a:p>
                      <a:pPr algn="l" fontAlgn="ctr"/>
                      <a:endParaRPr lang="en-NZ" sz="2000" b="0" i="0" u="none" strike="noStrike" dirty="0">
                        <a:solidFill>
                          <a:srgbClr val="000000"/>
                        </a:solidFill>
                        <a:effectLst/>
                        <a:latin typeface="Calibri" panose="020F0502020204030204" pitchFamily="34" charset="0"/>
                      </a:endParaRPr>
                    </a:p>
                  </a:txBody>
                  <a:tcPr marL="9525" marR="9525" marT="9525" marB="0" anchor="ctr">
                    <a:lnL w="6350" cap="flat" cmpd="sng" algn="ctr">
                      <a:solidFill>
                        <a:srgbClr val="BFBFBF"/>
                      </a:solidFill>
                      <a:prstDash val="solid"/>
                      <a:round/>
                      <a:headEnd type="none" w="med" len="med"/>
                      <a:tailEnd type="none" w="med" len="med"/>
                    </a:lnL>
                    <a:lnR w="6350" cap="flat" cmpd="sng" algn="ctr">
                      <a:solidFill>
                        <a:srgbClr val="BFBFBF"/>
                      </a:solidFill>
                      <a:prstDash val="solid"/>
                      <a:round/>
                      <a:headEnd type="none" w="med" len="med"/>
                      <a:tailEnd type="none" w="med" len="med"/>
                    </a:lnR>
                    <a:lnT w="25400" cap="flat" cmpd="dbl" algn="ctr">
                      <a:solidFill>
                        <a:srgbClr val="BFBFBF"/>
                      </a:solidFill>
                      <a:prstDash val="solid"/>
                      <a:round/>
                      <a:headEnd type="none" w="med" len="med"/>
                      <a:tailEnd type="none" w="med" len="med"/>
                    </a:lnT>
                    <a:lnB>
                      <a:noFill/>
                    </a:lnB>
                  </a:tcPr>
                </a:tc>
                <a:tc>
                  <a:txBody>
                    <a:bodyPr/>
                    <a:lstStyle/>
                    <a:p>
                      <a:pPr algn="ctr" fontAlgn="ctr"/>
                      <a:r>
                        <a:rPr lang="en-NZ" sz="2000" b="0" i="0" u="none" strike="noStrike">
                          <a:solidFill>
                            <a:srgbClr val="000000"/>
                          </a:solidFill>
                          <a:effectLst/>
                          <a:latin typeface="Calibri" panose="020F0502020204030204" pitchFamily="34" charset="0"/>
                        </a:rPr>
                        <a:t>This Year</a:t>
                      </a:r>
                    </a:p>
                  </a:txBody>
                  <a:tcPr marL="9525" marR="9525" marT="9525" marB="0" anchor="ctr">
                    <a:lnL w="6350" cap="flat" cmpd="sng" algn="ctr">
                      <a:solidFill>
                        <a:srgbClr val="BFBFBF"/>
                      </a:solidFill>
                      <a:prstDash val="solid"/>
                      <a:round/>
                      <a:headEnd type="none" w="med" len="med"/>
                      <a:tailEnd type="none" w="med" len="med"/>
                    </a:lnL>
                    <a:lnR w="6350" cap="flat" cmpd="sng" algn="ctr">
                      <a:solidFill>
                        <a:srgbClr val="BFBFBF"/>
                      </a:solidFill>
                      <a:prstDash val="solid"/>
                      <a:round/>
                      <a:headEnd type="none" w="med" len="med"/>
                      <a:tailEnd type="none" w="med" len="med"/>
                    </a:lnR>
                    <a:lnT w="25400" cap="flat" cmpd="dbl" algn="ctr">
                      <a:solidFill>
                        <a:srgbClr val="BFBFBF"/>
                      </a:solidFill>
                      <a:prstDash val="solid"/>
                      <a:round/>
                      <a:headEnd type="none" w="med" len="med"/>
                      <a:tailEnd type="none" w="med" len="med"/>
                    </a:lnT>
                    <a:lnB w="6350" cap="flat" cmpd="sng" algn="ctr">
                      <a:solidFill>
                        <a:srgbClr val="BFBFBF"/>
                      </a:solidFill>
                      <a:prstDash val="solid"/>
                      <a:round/>
                      <a:headEnd type="none" w="med" len="med"/>
                      <a:tailEnd type="none" w="med" len="med"/>
                    </a:lnB>
                  </a:tcPr>
                </a:tc>
                <a:tc>
                  <a:txBody>
                    <a:bodyPr/>
                    <a:lstStyle/>
                    <a:p>
                      <a:pPr algn="ctr" fontAlgn="ctr"/>
                      <a:r>
                        <a:rPr lang="en-NZ" sz="2000" b="0" i="0" u="none" strike="noStrike">
                          <a:solidFill>
                            <a:srgbClr val="000000"/>
                          </a:solidFill>
                          <a:effectLst/>
                          <a:latin typeface="Calibri" panose="020F0502020204030204" pitchFamily="34" charset="0"/>
                        </a:rPr>
                        <a:t>Last Year</a:t>
                      </a:r>
                    </a:p>
                  </a:txBody>
                  <a:tcPr marL="9525" marR="9525" marT="9525" marB="0" anchor="ctr">
                    <a:lnL w="6350" cap="flat" cmpd="sng" algn="ctr">
                      <a:solidFill>
                        <a:srgbClr val="BFBFBF"/>
                      </a:solidFill>
                      <a:prstDash val="solid"/>
                      <a:round/>
                      <a:headEnd type="none" w="med" len="med"/>
                      <a:tailEnd type="none" w="med" len="med"/>
                    </a:lnL>
                    <a:lnR w="25400" cap="flat" cmpd="dbl" algn="ctr">
                      <a:solidFill>
                        <a:srgbClr val="BFBFBF"/>
                      </a:solidFill>
                      <a:prstDash val="solid"/>
                      <a:round/>
                      <a:headEnd type="none" w="med" len="med"/>
                      <a:tailEnd type="none" w="med" len="med"/>
                    </a:lnR>
                    <a:lnT w="25400" cap="flat" cmpd="dbl" algn="ctr">
                      <a:solidFill>
                        <a:srgbClr val="BFBFBF"/>
                      </a:solidFill>
                      <a:prstDash val="solid"/>
                      <a:round/>
                      <a:headEnd type="none" w="med" len="med"/>
                      <a:tailEnd type="none" w="med" len="med"/>
                    </a:lnT>
                    <a:lnB w="6350" cap="flat" cmpd="sng" algn="ctr">
                      <a:solidFill>
                        <a:srgbClr val="BFBFBF"/>
                      </a:solidFill>
                      <a:prstDash val="solid"/>
                      <a:round/>
                      <a:headEnd type="none" w="med" len="med"/>
                      <a:tailEnd type="none" w="med" len="med"/>
                    </a:lnB>
                  </a:tcPr>
                </a:tc>
              </a:tr>
              <a:tr h="201970">
                <a:tc>
                  <a:txBody>
                    <a:bodyPr/>
                    <a:lstStyle/>
                    <a:p>
                      <a:pPr algn="l" fontAlgn="ctr"/>
                      <a:r>
                        <a:rPr lang="en-NZ" sz="2000" b="0" i="0" u="none" strike="noStrike" dirty="0">
                          <a:solidFill>
                            <a:srgbClr val="000000"/>
                          </a:solidFill>
                          <a:effectLst/>
                          <a:latin typeface="Calibri" panose="020F0502020204030204" pitchFamily="34" charset="0"/>
                        </a:rPr>
                        <a:t> </a:t>
                      </a:r>
                    </a:p>
                  </a:txBody>
                  <a:tcPr marL="9525" marR="9525" marT="9525" marB="0" anchor="ctr">
                    <a:lnL w="25400" cap="flat" cmpd="dbl" algn="ctr">
                      <a:solidFill>
                        <a:srgbClr val="BFBFBF"/>
                      </a:solidFill>
                      <a:prstDash val="solid"/>
                      <a:round/>
                      <a:headEnd type="none" w="med" len="med"/>
                      <a:tailEnd type="none" w="med" len="med"/>
                    </a:lnL>
                    <a:lnR>
                      <a:noFill/>
                    </a:lnR>
                    <a:lnT w="6350" cap="flat" cmpd="sng" algn="ctr">
                      <a:solidFill>
                        <a:srgbClr val="BFBFBF"/>
                      </a:solidFill>
                      <a:prstDash val="solid"/>
                      <a:round/>
                      <a:headEnd type="none" w="med" len="med"/>
                      <a:tailEnd type="none" w="med" len="med"/>
                    </a:lnT>
                    <a:lnB w="6350" cap="flat" cmpd="sng" algn="ctr">
                      <a:solidFill>
                        <a:srgbClr val="BFBFBF"/>
                      </a:solidFill>
                      <a:prstDash val="solid"/>
                      <a:round/>
                      <a:headEnd type="none" w="med" len="med"/>
                      <a:tailEnd type="none" w="med" len="med"/>
                    </a:lnB>
                  </a:tcPr>
                </a:tc>
                <a:tc>
                  <a:txBody>
                    <a:bodyPr/>
                    <a:lstStyle/>
                    <a:p>
                      <a:pPr algn="l" fontAlgn="ctr"/>
                      <a:endParaRPr lang="en-NZ" sz="2000" b="0" i="0" u="none" strike="noStrike" dirty="0">
                        <a:solidFill>
                          <a:srgbClr val="000000"/>
                        </a:solidFill>
                        <a:effectLst/>
                        <a:latin typeface="Calibri" panose="020F0502020204030204" pitchFamily="34" charset="0"/>
                      </a:endParaRPr>
                    </a:p>
                  </a:txBody>
                  <a:tcPr marL="9525" marR="9525" marT="9525" marB="0" anchor="ctr">
                    <a:lnL>
                      <a:noFill/>
                    </a:lnL>
                    <a:lnR w="6350" cap="flat" cmpd="sng" algn="ctr">
                      <a:solidFill>
                        <a:srgbClr val="BFBFBF"/>
                      </a:solidFill>
                      <a:prstDash val="solid"/>
                      <a:round/>
                      <a:headEnd type="none" w="med" len="med"/>
                      <a:tailEnd type="none" w="med" len="med"/>
                    </a:lnR>
                    <a:lnT>
                      <a:noFill/>
                    </a:lnT>
                    <a:lnB w="6350" cap="flat" cmpd="sng" algn="ctr">
                      <a:solidFill>
                        <a:srgbClr val="BFBFBF"/>
                      </a:solidFill>
                      <a:prstDash val="solid"/>
                      <a:round/>
                      <a:headEnd type="none" w="med" len="med"/>
                      <a:tailEnd type="none" w="med" len="med"/>
                    </a:lnB>
                  </a:tcPr>
                </a:tc>
                <a:tc>
                  <a:txBody>
                    <a:bodyPr/>
                    <a:lstStyle/>
                    <a:p>
                      <a:pPr algn="ctr" fontAlgn="ctr"/>
                      <a:r>
                        <a:rPr lang="en-NZ" sz="2000" b="0" i="0" u="none" strike="noStrike">
                          <a:solidFill>
                            <a:srgbClr val="000000"/>
                          </a:solidFill>
                          <a:effectLst/>
                          <a:latin typeface="Calibri" panose="020F0502020204030204" pitchFamily="34" charset="0"/>
                        </a:rPr>
                        <a:t>$</a:t>
                      </a:r>
                    </a:p>
                  </a:txBody>
                  <a:tcPr marL="9525" marR="9525" marT="9525" marB="0" anchor="ctr">
                    <a:lnL w="6350" cap="flat" cmpd="sng" algn="ctr">
                      <a:solidFill>
                        <a:srgbClr val="BFBFBF"/>
                      </a:solidFill>
                      <a:prstDash val="solid"/>
                      <a:round/>
                      <a:headEnd type="none" w="med" len="med"/>
                      <a:tailEnd type="none" w="med" len="med"/>
                    </a:lnL>
                    <a:lnR w="6350" cap="flat" cmpd="sng" algn="ctr">
                      <a:solidFill>
                        <a:srgbClr val="BFBFBF"/>
                      </a:solidFill>
                      <a:prstDash val="solid"/>
                      <a:round/>
                      <a:headEnd type="none" w="med" len="med"/>
                      <a:tailEnd type="none" w="med" len="med"/>
                    </a:lnR>
                    <a:lnT w="6350" cap="flat" cmpd="sng" algn="ctr">
                      <a:solidFill>
                        <a:srgbClr val="BFBFBF"/>
                      </a:solidFill>
                      <a:prstDash val="solid"/>
                      <a:round/>
                      <a:headEnd type="none" w="med" len="med"/>
                      <a:tailEnd type="none" w="med" len="med"/>
                    </a:lnT>
                    <a:lnB w="6350" cap="flat" cmpd="sng" algn="ctr">
                      <a:solidFill>
                        <a:srgbClr val="BFBFBF"/>
                      </a:solidFill>
                      <a:prstDash val="solid"/>
                      <a:round/>
                      <a:headEnd type="none" w="med" len="med"/>
                      <a:tailEnd type="none" w="med" len="med"/>
                    </a:lnB>
                  </a:tcPr>
                </a:tc>
                <a:tc>
                  <a:txBody>
                    <a:bodyPr/>
                    <a:lstStyle/>
                    <a:p>
                      <a:pPr algn="ctr" fontAlgn="ctr"/>
                      <a:r>
                        <a:rPr lang="en-NZ" sz="2000" b="0" i="0" u="none" strike="noStrike">
                          <a:solidFill>
                            <a:srgbClr val="000000"/>
                          </a:solidFill>
                          <a:effectLst/>
                          <a:latin typeface="Calibri" panose="020F0502020204030204" pitchFamily="34" charset="0"/>
                        </a:rPr>
                        <a:t>$</a:t>
                      </a:r>
                    </a:p>
                  </a:txBody>
                  <a:tcPr marL="9525" marR="9525" marT="9525" marB="0" anchor="ctr">
                    <a:lnL w="6350" cap="flat" cmpd="sng" algn="ctr">
                      <a:solidFill>
                        <a:srgbClr val="BFBFBF"/>
                      </a:solidFill>
                      <a:prstDash val="solid"/>
                      <a:round/>
                      <a:headEnd type="none" w="med" len="med"/>
                      <a:tailEnd type="none" w="med" len="med"/>
                    </a:lnL>
                    <a:lnR w="25400" cap="flat" cmpd="dbl" algn="ctr">
                      <a:solidFill>
                        <a:srgbClr val="BFBFBF"/>
                      </a:solidFill>
                      <a:prstDash val="solid"/>
                      <a:round/>
                      <a:headEnd type="none" w="med" len="med"/>
                      <a:tailEnd type="none" w="med" len="med"/>
                    </a:lnR>
                    <a:lnT w="6350" cap="flat" cmpd="sng" algn="ctr">
                      <a:solidFill>
                        <a:srgbClr val="BFBFBF"/>
                      </a:solidFill>
                      <a:prstDash val="solid"/>
                      <a:round/>
                      <a:headEnd type="none" w="med" len="med"/>
                      <a:tailEnd type="none" w="med" len="med"/>
                    </a:lnT>
                    <a:lnB w="6350" cap="flat" cmpd="sng" algn="ctr">
                      <a:solidFill>
                        <a:srgbClr val="BFBFBF"/>
                      </a:solidFill>
                      <a:prstDash val="solid"/>
                      <a:round/>
                      <a:headEnd type="none" w="med" len="med"/>
                      <a:tailEnd type="none" w="med" len="med"/>
                    </a:lnB>
                  </a:tcPr>
                </a:tc>
              </a:tr>
              <a:tr h="900507">
                <a:tc>
                  <a:txBody>
                    <a:bodyPr/>
                    <a:lstStyle/>
                    <a:p>
                      <a:pPr algn="l" fontAlgn="ctr"/>
                      <a:r>
                        <a:rPr lang="en-NZ" sz="2000" b="1" i="0" u="none" strike="noStrike" dirty="0">
                          <a:solidFill>
                            <a:srgbClr val="000000"/>
                          </a:solidFill>
                          <a:effectLst/>
                          <a:latin typeface="Calibri" panose="020F0502020204030204" pitchFamily="34" charset="0"/>
                        </a:rPr>
                        <a:t>Description of Related Party </a:t>
                      </a:r>
                      <a:r>
                        <a:rPr lang="en-NZ" sz="2000" b="1" i="0" u="none" strike="noStrike" dirty="0" smtClean="0">
                          <a:solidFill>
                            <a:srgbClr val="000000"/>
                          </a:solidFill>
                          <a:effectLst/>
                          <a:latin typeface="Calibri" panose="020F0502020204030204" pitchFamily="34" charset="0"/>
                        </a:rPr>
                        <a:t>Relationship</a:t>
                      </a:r>
                      <a:endParaRPr lang="en-NZ" sz="2000" b="1" i="0" u="none" strike="noStrike" dirty="0">
                        <a:solidFill>
                          <a:srgbClr val="000000"/>
                        </a:solidFill>
                        <a:effectLst/>
                        <a:latin typeface="Calibri" panose="020F0502020204030204" pitchFamily="34" charset="0"/>
                      </a:endParaRPr>
                    </a:p>
                  </a:txBody>
                  <a:tcPr marL="9525" marR="9525" marT="9525" marB="0" anchor="ctr">
                    <a:lnL w="25400" cap="flat" cmpd="dbl" algn="ctr">
                      <a:solidFill>
                        <a:srgbClr val="BFBFBF"/>
                      </a:solidFill>
                      <a:prstDash val="solid"/>
                      <a:round/>
                      <a:headEnd type="none" w="med" len="med"/>
                      <a:tailEnd type="none" w="med" len="med"/>
                    </a:lnL>
                    <a:lnR w="6350" cap="flat" cmpd="sng" algn="ctr">
                      <a:solidFill>
                        <a:srgbClr val="BFBFBF"/>
                      </a:solidFill>
                      <a:prstDash val="solid"/>
                      <a:round/>
                      <a:headEnd type="none" w="med" len="med"/>
                      <a:tailEnd type="none" w="med" len="med"/>
                    </a:lnR>
                    <a:lnT w="6350" cap="flat" cmpd="sng" algn="ctr">
                      <a:solidFill>
                        <a:srgbClr val="BFBFBF"/>
                      </a:solidFill>
                      <a:prstDash val="solid"/>
                      <a:round/>
                      <a:headEnd type="none" w="med" len="med"/>
                      <a:tailEnd type="none" w="med" len="med"/>
                    </a:lnT>
                    <a:lnB w="6350" cap="flat" cmpd="sng" algn="ctr">
                      <a:solidFill>
                        <a:srgbClr val="BFBFBF"/>
                      </a:solidFill>
                      <a:prstDash val="solid"/>
                      <a:round/>
                      <a:headEnd type="none" w="med" len="med"/>
                      <a:tailEnd type="none" w="med" len="med"/>
                    </a:lnB>
                  </a:tcPr>
                </a:tc>
                <a:tc>
                  <a:txBody>
                    <a:bodyPr/>
                    <a:lstStyle/>
                    <a:p>
                      <a:pPr algn="l" fontAlgn="ctr"/>
                      <a:r>
                        <a:rPr lang="en-NZ" sz="2000" b="1" i="0" u="none" strike="noStrike" dirty="0">
                          <a:solidFill>
                            <a:srgbClr val="000000"/>
                          </a:solidFill>
                          <a:effectLst/>
                          <a:latin typeface="Calibri" panose="020F0502020204030204" pitchFamily="34" charset="0"/>
                        </a:rPr>
                        <a:t>Description of the Transaction (whether in cash or amount in kind</a:t>
                      </a:r>
                      <a:r>
                        <a:rPr lang="en-NZ" sz="2000" b="1" i="0" u="none" strike="noStrike" dirty="0" smtClean="0">
                          <a:solidFill>
                            <a:srgbClr val="000000"/>
                          </a:solidFill>
                          <a:effectLst/>
                          <a:latin typeface="Calibri" panose="020F0502020204030204" pitchFamily="34" charset="0"/>
                        </a:rPr>
                        <a:t>)</a:t>
                      </a:r>
                      <a:endParaRPr lang="en-NZ" sz="2000" b="1" i="0" u="none" strike="noStrike" dirty="0">
                        <a:solidFill>
                          <a:srgbClr val="000000"/>
                        </a:solidFill>
                        <a:effectLst/>
                        <a:latin typeface="Calibri" panose="020F0502020204030204" pitchFamily="34" charset="0"/>
                      </a:endParaRPr>
                    </a:p>
                  </a:txBody>
                  <a:tcPr marL="9525" marR="9525" marT="9525" marB="0" anchor="ctr">
                    <a:lnL w="6350" cap="flat" cmpd="sng" algn="ctr">
                      <a:solidFill>
                        <a:srgbClr val="BFBFBF"/>
                      </a:solidFill>
                      <a:prstDash val="solid"/>
                      <a:round/>
                      <a:headEnd type="none" w="med" len="med"/>
                      <a:tailEnd type="none" w="med" len="med"/>
                    </a:lnL>
                    <a:lnR w="6350" cap="flat" cmpd="sng" algn="ctr">
                      <a:solidFill>
                        <a:srgbClr val="BFBFBF"/>
                      </a:solidFill>
                      <a:prstDash val="solid"/>
                      <a:round/>
                      <a:headEnd type="none" w="med" len="med"/>
                      <a:tailEnd type="none" w="med" len="med"/>
                    </a:lnR>
                    <a:lnT w="6350" cap="flat" cmpd="sng" algn="ctr">
                      <a:solidFill>
                        <a:srgbClr val="BFBFBF"/>
                      </a:solidFill>
                      <a:prstDash val="solid"/>
                      <a:round/>
                      <a:headEnd type="none" w="med" len="med"/>
                      <a:tailEnd type="none" w="med" len="med"/>
                    </a:lnT>
                    <a:lnB w="6350" cap="flat" cmpd="sng" algn="ctr">
                      <a:solidFill>
                        <a:srgbClr val="BFBFBF"/>
                      </a:solidFill>
                      <a:prstDash val="solid"/>
                      <a:round/>
                      <a:headEnd type="none" w="med" len="med"/>
                      <a:tailEnd type="none" w="med" len="med"/>
                    </a:lnB>
                  </a:tcPr>
                </a:tc>
                <a:tc>
                  <a:txBody>
                    <a:bodyPr/>
                    <a:lstStyle/>
                    <a:p>
                      <a:pPr algn="ctr" fontAlgn="ctr"/>
                      <a:r>
                        <a:rPr lang="en-NZ" sz="2000" b="1" i="0" u="none" strike="noStrike" dirty="0">
                          <a:solidFill>
                            <a:srgbClr val="000000"/>
                          </a:solidFill>
                          <a:effectLst/>
                          <a:latin typeface="Calibri" panose="020F0502020204030204" pitchFamily="34" charset="0"/>
                        </a:rPr>
                        <a:t>Value of </a:t>
                      </a:r>
                      <a:r>
                        <a:rPr lang="en-NZ" sz="2000" b="1" i="0" u="none" strike="noStrike" dirty="0" smtClean="0">
                          <a:solidFill>
                            <a:srgbClr val="000000"/>
                          </a:solidFill>
                          <a:effectLst/>
                          <a:latin typeface="Calibri" panose="020F0502020204030204" pitchFamily="34" charset="0"/>
                        </a:rPr>
                        <a:t>Transactions</a:t>
                      </a:r>
                      <a:endParaRPr lang="en-NZ" sz="2000" b="1" i="0" u="none" strike="noStrike" dirty="0">
                        <a:solidFill>
                          <a:srgbClr val="000000"/>
                        </a:solidFill>
                        <a:effectLst/>
                        <a:latin typeface="Calibri" panose="020F0502020204030204" pitchFamily="34" charset="0"/>
                      </a:endParaRPr>
                    </a:p>
                  </a:txBody>
                  <a:tcPr marL="9525" marR="9525" marT="9525" marB="0" anchor="ctr">
                    <a:lnL w="6350" cap="flat" cmpd="sng" algn="ctr">
                      <a:solidFill>
                        <a:srgbClr val="BFBFBF"/>
                      </a:solidFill>
                      <a:prstDash val="solid"/>
                      <a:round/>
                      <a:headEnd type="none" w="med" len="med"/>
                      <a:tailEnd type="none" w="med" len="med"/>
                    </a:lnL>
                    <a:lnR w="6350" cap="flat" cmpd="sng" algn="ctr">
                      <a:solidFill>
                        <a:srgbClr val="BFBFBF"/>
                      </a:solidFill>
                      <a:prstDash val="solid"/>
                      <a:round/>
                      <a:headEnd type="none" w="med" len="med"/>
                      <a:tailEnd type="none" w="med" len="med"/>
                    </a:lnR>
                    <a:lnT w="6350" cap="flat" cmpd="sng" algn="ctr">
                      <a:solidFill>
                        <a:srgbClr val="BFBFBF"/>
                      </a:solidFill>
                      <a:prstDash val="solid"/>
                      <a:round/>
                      <a:headEnd type="none" w="med" len="med"/>
                      <a:tailEnd type="none" w="med" len="med"/>
                    </a:lnT>
                    <a:lnB w="6350" cap="flat" cmpd="sng" algn="ctr">
                      <a:solidFill>
                        <a:srgbClr val="BFBFBF"/>
                      </a:solidFill>
                      <a:prstDash val="solid"/>
                      <a:round/>
                      <a:headEnd type="none" w="med" len="med"/>
                      <a:tailEnd type="none" w="med" len="med"/>
                    </a:lnB>
                  </a:tcPr>
                </a:tc>
                <a:tc>
                  <a:txBody>
                    <a:bodyPr/>
                    <a:lstStyle/>
                    <a:p>
                      <a:pPr algn="ctr" fontAlgn="ctr"/>
                      <a:r>
                        <a:rPr lang="en-NZ" sz="2000" b="1" i="0" u="none" strike="noStrike" dirty="0">
                          <a:solidFill>
                            <a:srgbClr val="000000"/>
                          </a:solidFill>
                          <a:effectLst/>
                          <a:latin typeface="Calibri" panose="020F0502020204030204" pitchFamily="34" charset="0"/>
                        </a:rPr>
                        <a:t>Value of </a:t>
                      </a:r>
                      <a:r>
                        <a:rPr lang="en-NZ" sz="2000" b="1" i="0" u="none" strike="noStrike" dirty="0" smtClean="0">
                          <a:solidFill>
                            <a:srgbClr val="000000"/>
                          </a:solidFill>
                          <a:effectLst/>
                          <a:latin typeface="Calibri" panose="020F0502020204030204" pitchFamily="34" charset="0"/>
                        </a:rPr>
                        <a:t>Transactions</a:t>
                      </a:r>
                      <a:endParaRPr lang="en-NZ" sz="2000" b="1" i="0" u="none" strike="noStrike" dirty="0">
                        <a:solidFill>
                          <a:srgbClr val="000000"/>
                        </a:solidFill>
                        <a:effectLst/>
                        <a:latin typeface="Calibri" panose="020F0502020204030204" pitchFamily="34" charset="0"/>
                      </a:endParaRPr>
                    </a:p>
                  </a:txBody>
                  <a:tcPr marL="9525" marR="9525" marT="9525" marB="0" anchor="ctr">
                    <a:lnL w="6350" cap="flat" cmpd="sng" algn="ctr">
                      <a:solidFill>
                        <a:srgbClr val="BFBFBF"/>
                      </a:solidFill>
                      <a:prstDash val="solid"/>
                      <a:round/>
                      <a:headEnd type="none" w="med" len="med"/>
                      <a:tailEnd type="none" w="med" len="med"/>
                    </a:lnL>
                    <a:lnR w="25400" cap="flat" cmpd="dbl" algn="ctr">
                      <a:solidFill>
                        <a:srgbClr val="BFBFBF"/>
                      </a:solidFill>
                      <a:prstDash val="solid"/>
                      <a:round/>
                      <a:headEnd type="none" w="med" len="med"/>
                      <a:tailEnd type="none" w="med" len="med"/>
                    </a:lnR>
                    <a:lnT w="6350" cap="flat" cmpd="sng" algn="ctr">
                      <a:solidFill>
                        <a:srgbClr val="BFBFBF"/>
                      </a:solidFill>
                      <a:prstDash val="solid"/>
                      <a:round/>
                      <a:headEnd type="none" w="med" len="med"/>
                      <a:tailEnd type="none" w="med" len="med"/>
                    </a:lnT>
                    <a:lnB w="6350" cap="flat" cmpd="sng" algn="ctr">
                      <a:solidFill>
                        <a:srgbClr val="BFBFBF"/>
                      </a:solidFill>
                      <a:prstDash val="solid"/>
                      <a:round/>
                      <a:headEnd type="none" w="med" len="med"/>
                      <a:tailEnd type="none" w="med" len="med"/>
                    </a:lnB>
                  </a:tcPr>
                </a:tc>
              </a:tr>
              <a:tr h="669522">
                <a:tc>
                  <a:txBody>
                    <a:bodyPr/>
                    <a:lstStyle/>
                    <a:p>
                      <a:pPr algn="l" fontAlgn="ctr"/>
                      <a:r>
                        <a:rPr lang="en-NZ" sz="2000" b="0" i="0" u="none" strike="noStrike">
                          <a:solidFill>
                            <a:srgbClr val="000000"/>
                          </a:solidFill>
                          <a:effectLst/>
                          <a:latin typeface="Calibri" panose="020F0502020204030204" pitchFamily="34" charset="0"/>
                        </a:rPr>
                        <a:t>A close family member of a board member</a:t>
                      </a:r>
                    </a:p>
                  </a:txBody>
                  <a:tcPr marL="9525" marR="9525" marT="9525" marB="0" anchor="ctr">
                    <a:lnL w="25400" cap="flat" cmpd="dbl" algn="ctr">
                      <a:solidFill>
                        <a:srgbClr val="BFBFBF"/>
                      </a:solidFill>
                      <a:prstDash val="solid"/>
                      <a:round/>
                      <a:headEnd type="none" w="med" len="med"/>
                      <a:tailEnd type="none" w="med" len="med"/>
                    </a:lnL>
                    <a:lnR w="6350" cap="flat" cmpd="sng" algn="ctr">
                      <a:solidFill>
                        <a:srgbClr val="BFBFBF"/>
                      </a:solidFill>
                      <a:prstDash val="solid"/>
                      <a:round/>
                      <a:headEnd type="none" w="med" len="med"/>
                      <a:tailEnd type="none" w="med" len="med"/>
                    </a:lnR>
                    <a:lnT w="6350" cap="flat" cmpd="sng" algn="ctr">
                      <a:solidFill>
                        <a:srgbClr val="BFBFBF"/>
                      </a:solidFill>
                      <a:prstDash val="solid"/>
                      <a:round/>
                      <a:headEnd type="none" w="med" len="med"/>
                      <a:tailEnd type="none" w="med" len="med"/>
                    </a:lnT>
                    <a:lnB w="6350" cap="flat" cmpd="sng" algn="ctr">
                      <a:solidFill>
                        <a:srgbClr val="BFBFBF"/>
                      </a:solidFill>
                      <a:prstDash val="solid"/>
                      <a:round/>
                      <a:headEnd type="none" w="med" len="med"/>
                      <a:tailEnd type="none" w="med" len="med"/>
                    </a:lnB>
                  </a:tcPr>
                </a:tc>
                <a:tc>
                  <a:txBody>
                    <a:bodyPr/>
                    <a:lstStyle/>
                    <a:p>
                      <a:pPr algn="l" fontAlgn="ctr"/>
                      <a:r>
                        <a:rPr lang="en-NZ" sz="2000" b="0" i="0" u="none" strike="noStrike" dirty="0">
                          <a:solidFill>
                            <a:srgbClr val="000000"/>
                          </a:solidFill>
                          <a:effectLst/>
                          <a:latin typeface="Calibri" panose="020F0502020204030204" pitchFamily="34" charset="0"/>
                        </a:rPr>
                        <a:t>Employed full-time and paid a salary.</a:t>
                      </a:r>
                    </a:p>
                  </a:txBody>
                  <a:tcPr marL="9525" marR="9525" marT="9525" marB="0" anchor="ctr">
                    <a:lnL w="6350" cap="flat" cmpd="sng" algn="ctr">
                      <a:solidFill>
                        <a:srgbClr val="BFBFBF"/>
                      </a:solidFill>
                      <a:prstDash val="solid"/>
                      <a:round/>
                      <a:headEnd type="none" w="med" len="med"/>
                      <a:tailEnd type="none" w="med" len="med"/>
                    </a:lnL>
                    <a:lnR w="6350" cap="flat" cmpd="sng" algn="ctr">
                      <a:solidFill>
                        <a:srgbClr val="BFBFBF"/>
                      </a:solidFill>
                      <a:prstDash val="solid"/>
                      <a:round/>
                      <a:headEnd type="none" w="med" len="med"/>
                      <a:tailEnd type="none" w="med" len="med"/>
                    </a:lnR>
                    <a:lnT w="6350" cap="flat" cmpd="sng" algn="ctr">
                      <a:solidFill>
                        <a:srgbClr val="BFBFBF"/>
                      </a:solidFill>
                      <a:prstDash val="solid"/>
                      <a:round/>
                      <a:headEnd type="none" w="med" len="med"/>
                      <a:tailEnd type="none" w="med" len="med"/>
                    </a:lnT>
                    <a:lnB w="6350" cap="flat" cmpd="sng" algn="ctr">
                      <a:solidFill>
                        <a:srgbClr val="BFBFBF"/>
                      </a:solidFill>
                      <a:prstDash val="solid"/>
                      <a:round/>
                      <a:headEnd type="none" w="med" len="med"/>
                      <a:tailEnd type="none" w="med" len="med"/>
                    </a:lnB>
                  </a:tcPr>
                </a:tc>
                <a:tc>
                  <a:txBody>
                    <a:bodyPr/>
                    <a:lstStyle/>
                    <a:p>
                      <a:pPr algn="ctr" fontAlgn="ctr"/>
                      <a:r>
                        <a:rPr lang="en-NZ" sz="2400" b="1" i="0" u="none" strike="noStrike" dirty="0">
                          <a:solidFill>
                            <a:srgbClr val="000000"/>
                          </a:solidFill>
                          <a:effectLst/>
                          <a:latin typeface="Calibri" panose="020F0502020204030204" pitchFamily="34" charset="0"/>
                        </a:rPr>
                        <a:t>             44,500 </a:t>
                      </a:r>
                    </a:p>
                  </a:txBody>
                  <a:tcPr marL="9525" marR="9525" marT="9525" marB="0" anchor="ctr">
                    <a:lnL w="6350" cap="flat" cmpd="sng" algn="ctr">
                      <a:solidFill>
                        <a:srgbClr val="BFBFBF"/>
                      </a:solidFill>
                      <a:prstDash val="solid"/>
                      <a:round/>
                      <a:headEnd type="none" w="med" len="med"/>
                      <a:tailEnd type="none" w="med" len="med"/>
                    </a:lnL>
                    <a:lnR w="6350" cap="flat" cmpd="sng" algn="ctr">
                      <a:solidFill>
                        <a:srgbClr val="BFBFBF"/>
                      </a:solidFill>
                      <a:prstDash val="solid"/>
                      <a:round/>
                      <a:headEnd type="none" w="med" len="med"/>
                      <a:tailEnd type="none" w="med" len="med"/>
                    </a:lnR>
                    <a:lnT w="6350" cap="flat" cmpd="sng" algn="ctr">
                      <a:solidFill>
                        <a:srgbClr val="BFBFBF"/>
                      </a:solidFill>
                      <a:prstDash val="solid"/>
                      <a:round/>
                      <a:headEnd type="none" w="med" len="med"/>
                      <a:tailEnd type="none" w="med" len="med"/>
                    </a:lnT>
                    <a:lnB w="6350" cap="flat" cmpd="sng" algn="ctr">
                      <a:solidFill>
                        <a:srgbClr val="BFBFBF"/>
                      </a:solidFill>
                      <a:prstDash val="solid"/>
                      <a:round/>
                      <a:headEnd type="none" w="med" len="med"/>
                      <a:tailEnd type="none" w="med" len="med"/>
                    </a:lnB>
                    <a:solidFill>
                      <a:srgbClr val="FFFF00"/>
                    </a:solidFill>
                  </a:tcPr>
                </a:tc>
                <a:tc>
                  <a:txBody>
                    <a:bodyPr/>
                    <a:lstStyle/>
                    <a:p>
                      <a:pPr algn="ctr" fontAlgn="ctr"/>
                      <a:r>
                        <a:rPr lang="en-NZ" sz="2400" b="1" i="0" u="none" strike="noStrike" dirty="0">
                          <a:solidFill>
                            <a:srgbClr val="000000"/>
                          </a:solidFill>
                          <a:effectLst/>
                          <a:latin typeface="Calibri" panose="020F0502020204030204" pitchFamily="34" charset="0"/>
                        </a:rPr>
                        <a:t>           42,500 </a:t>
                      </a:r>
                    </a:p>
                  </a:txBody>
                  <a:tcPr marL="9525" marR="9525" marT="9525" marB="0" anchor="ctr">
                    <a:lnL w="6350" cap="flat" cmpd="sng" algn="ctr">
                      <a:solidFill>
                        <a:srgbClr val="BFBFBF"/>
                      </a:solidFill>
                      <a:prstDash val="solid"/>
                      <a:round/>
                      <a:headEnd type="none" w="med" len="med"/>
                      <a:tailEnd type="none" w="med" len="med"/>
                    </a:lnL>
                    <a:lnR w="25400" cap="flat" cmpd="dbl" algn="ctr">
                      <a:solidFill>
                        <a:srgbClr val="BFBFBF"/>
                      </a:solidFill>
                      <a:prstDash val="solid"/>
                      <a:round/>
                      <a:headEnd type="none" w="med" len="med"/>
                      <a:tailEnd type="none" w="med" len="med"/>
                    </a:lnR>
                    <a:lnT w="6350" cap="flat" cmpd="sng" algn="ctr">
                      <a:solidFill>
                        <a:srgbClr val="BFBFBF"/>
                      </a:solidFill>
                      <a:prstDash val="solid"/>
                      <a:round/>
                      <a:headEnd type="none" w="med" len="med"/>
                      <a:tailEnd type="none" w="med" len="med"/>
                    </a:lnT>
                    <a:lnB w="6350" cap="flat" cmpd="sng" algn="ctr">
                      <a:solidFill>
                        <a:srgbClr val="BFBFBF"/>
                      </a:solidFill>
                      <a:prstDash val="solid"/>
                      <a:round/>
                      <a:headEnd type="none" w="med" len="med"/>
                      <a:tailEnd type="none" w="med" len="med"/>
                    </a:lnB>
                    <a:solidFill>
                      <a:srgbClr val="FFFF00"/>
                    </a:solidFill>
                  </a:tcPr>
                </a:tc>
              </a:tr>
              <a:tr h="1004283">
                <a:tc>
                  <a:txBody>
                    <a:bodyPr/>
                    <a:lstStyle/>
                    <a:p>
                      <a:pPr algn="l" fontAlgn="ctr"/>
                      <a:r>
                        <a:rPr lang="en-NZ" sz="2000" b="0" i="0" u="none" strike="noStrike">
                          <a:solidFill>
                            <a:srgbClr val="000000"/>
                          </a:solidFill>
                          <a:effectLst/>
                          <a:latin typeface="Calibri" panose="020F0502020204030204" pitchFamily="34" charset="0"/>
                        </a:rPr>
                        <a:t>A committee member</a:t>
                      </a:r>
                    </a:p>
                  </a:txBody>
                  <a:tcPr marL="9525" marR="9525" marT="9525" marB="0" anchor="ctr">
                    <a:lnL w="25400" cap="flat" cmpd="dbl" algn="ctr">
                      <a:solidFill>
                        <a:srgbClr val="BFBFBF"/>
                      </a:solidFill>
                      <a:prstDash val="solid"/>
                      <a:round/>
                      <a:headEnd type="none" w="med" len="med"/>
                      <a:tailEnd type="none" w="med" len="med"/>
                    </a:lnL>
                    <a:lnR w="6350" cap="flat" cmpd="sng" algn="ctr">
                      <a:solidFill>
                        <a:srgbClr val="BFBFBF"/>
                      </a:solidFill>
                      <a:prstDash val="solid"/>
                      <a:round/>
                      <a:headEnd type="none" w="med" len="med"/>
                      <a:tailEnd type="none" w="med" len="med"/>
                    </a:lnR>
                    <a:lnT w="6350" cap="flat" cmpd="sng" algn="ctr">
                      <a:solidFill>
                        <a:srgbClr val="BFBFBF"/>
                      </a:solidFill>
                      <a:prstDash val="solid"/>
                      <a:round/>
                      <a:headEnd type="none" w="med" len="med"/>
                      <a:tailEnd type="none" w="med" len="med"/>
                    </a:lnT>
                    <a:lnB w="6350" cap="flat" cmpd="sng" algn="ctr">
                      <a:solidFill>
                        <a:srgbClr val="BFBFBF"/>
                      </a:solidFill>
                      <a:prstDash val="solid"/>
                      <a:round/>
                      <a:headEnd type="none" w="med" len="med"/>
                      <a:tailEnd type="none" w="med" len="med"/>
                    </a:lnB>
                  </a:tcPr>
                </a:tc>
                <a:tc>
                  <a:txBody>
                    <a:bodyPr/>
                    <a:lstStyle/>
                    <a:p>
                      <a:pPr algn="l" fontAlgn="ctr"/>
                      <a:r>
                        <a:rPr lang="en-NZ" sz="2000" b="0" i="0" u="none" strike="noStrike" dirty="0">
                          <a:solidFill>
                            <a:srgbClr val="000000"/>
                          </a:solidFill>
                          <a:effectLst/>
                          <a:latin typeface="Calibri" panose="020F0502020204030204" pitchFamily="34" charset="0"/>
                        </a:rPr>
                        <a:t>Made a donation for building a glass house at the Project Green nursery.</a:t>
                      </a:r>
                    </a:p>
                  </a:txBody>
                  <a:tcPr marL="9525" marR="9525" marT="9525" marB="0" anchor="ctr">
                    <a:lnL w="6350" cap="flat" cmpd="sng" algn="ctr">
                      <a:solidFill>
                        <a:srgbClr val="BFBFBF"/>
                      </a:solidFill>
                      <a:prstDash val="solid"/>
                      <a:round/>
                      <a:headEnd type="none" w="med" len="med"/>
                      <a:tailEnd type="none" w="med" len="med"/>
                    </a:lnL>
                    <a:lnR w="6350" cap="flat" cmpd="sng" algn="ctr">
                      <a:solidFill>
                        <a:srgbClr val="BFBFBF"/>
                      </a:solidFill>
                      <a:prstDash val="solid"/>
                      <a:round/>
                      <a:headEnd type="none" w="med" len="med"/>
                      <a:tailEnd type="none" w="med" len="med"/>
                    </a:lnR>
                    <a:lnT w="6350" cap="flat" cmpd="sng" algn="ctr">
                      <a:solidFill>
                        <a:srgbClr val="BFBFBF"/>
                      </a:solidFill>
                      <a:prstDash val="solid"/>
                      <a:round/>
                      <a:headEnd type="none" w="med" len="med"/>
                      <a:tailEnd type="none" w="med" len="med"/>
                    </a:lnT>
                    <a:lnB w="6350" cap="flat" cmpd="sng" algn="ctr">
                      <a:solidFill>
                        <a:srgbClr val="BFBFBF"/>
                      </a:solidFill>
                      <a:prstDash val="solid"/>
                      <a:round/>
                      <a:headEnd type="none" w="med" len="med"/>
                      <a:tailEnd type="none" w="med" len="med"/>
                    </a:lnB>
                  </a:tcPr>
                </a:tc>
                <a:tc>
                  <a:txBody>
                    <a:bodyPr/>
                    <a:lstStyle/>
                    <a:p>
                      <a:pPr algn="ctr" fontAlgn="ctr"/>
                      <a:r>
                        <a:rPr lang="en-NZ" sz="2400" b="1" i="0" u="none" strike="noStrike" dirty="0">
                          <a:solidFill>
                            <a:srgbClr val="000000"/>
                          </a:solidFill>
                          <a:effectLst/>
                          <a:latin typeface="Calibri" panose="020F0502020204030204" pitchFamily="34" charset="0"/>
                        </a:rPr>
                        <a:t>             12,000 </a:t>
                      </a:r>
                    </a:p>
                  </a:txBody>
                  <a:tcPr marL="9525" marR="9525" marT="9525" marB="0" anchor="ctr">
                    <a:lnL w="6350" cap="flat" cmpd="sng" algn="ctr">
                      <a:solidFill>
                        <a:srgbClr val="BFBFBF"/>
                      </a:solidFill>
                      <a:prstDash val="solid"/>
                      <a:round/>
                      <a:headEnd type="none" w="med" len="med"/>
                      <a:tailEnd type="none" w="med" len="med"/>
                    </a:lnL>
                    <a:lnR w="6350" cap="flat" cmpd="sng" algn="ctr">
                      <a:solidFill>
                        <a:srgbClr val="BFBFBF"/>
                      </a:solidFill>
                      <a:prstDash val="solid"/>
                      <a:round/>
                      <a:headEnd type="none" w="med" len="med"/>
                      <a:tailEnd type="none" w="med" len="med"/>
                    </a:lnR>
                    <a:lnT w="6350" cap="flat" cmpd="sng" algn="ctr">
                      <a:solidFill>
                        <a:srgbClr val="BFBFBF"/>
                      </a:solidFill>
                      <a:prstDash val="solid"/>
                      <a:round/>
                      <a:headEnd type="none" w="med" len="med"/>
                      <a:tailEnd type="none" w="med" len="med"/>
                    </a:lnT>
                    <a:lnB w="6350" cap="flat" cmpd="sng" algn="ctr">
                      <a:solidFill>
                        <a:srgbClr val="BFBFBF"/>
                      </a:solidFill>
                      <a:prstDash val="solid"/>
                      <a:round/>
                      <a:headEnd type="none" w="med" len="med"/>
                      <a:tailEnd type="none" w="med" len="med"/>
                    </a:lnB>
                    <a:solidFill>
                      <a:srgbClr val="FFC000"/>
                    </a:solidFill>
                  </a:tcPr>
                </a:tc>
                <a:tc>
                  <a:txBody>
                    <a:bodyPr/>
                    <a:lstStyle/>
                    <a:p>
                      <a:pPr algn="ctr" fontAlgn="ctr"/>
                      <a:r>
                        <a:rPr lang="en-NZ" sz="2400" b="1" i="0" u="none" strike="noStrike" dirty="0">
                          <a:solidFill>
                            <a:srgbClr val="000000"/>
                          </a:solidFill>
                          <a:effectLst/>
                          <a:latin typeface="Calibri" panose="020F0502020204030204" pitchFamily="34" charset="0"/>
                        </a:rPr>
                        <a:t>                    -   </a:t>
                      </a:r>
                    </a:p>
                  </a:txBody>
                  <a:tcPr marL="9525" marR="9525" marT="9525" marB="0" anchor="ctr">
                    <a:lnL w="6350" cap="flat" cmpd="sng" algn="ctr">
                      <a:solidFill>
                        <a:srgbClr val="BFBFBF"/>
                      </a:solidFill>
                      <a:prstDash val="solid"/>
                      <a:round/>
                      <a:headEnd type="none" w="med" len="med"/>
                      <a:tailEnd type="none" w="med" len="med"/>
                    </a:lnL>
                    <a:lnR w="25400" cap="flat" cmpd="dbl" algn="ctr">
                      <a:solidFill>
                        <a:srgbClr val="BFBFBF"/>
                      </a:solidFill>
                      <a:prstDash val="solid"/>
                      <a:round/>
                      <a:headEnd type="none" w="med" len="med"/>
                      <a:tailEnd type="none" w="med" len="med"/>
                    </a:lnR>
                    <a:lnT w="6350" cap="flat" cmpd="sng" algn="ctr">
                      <a:solidFill>
                        <a:srgbClr val="BFBFBF"/>
                      </a:solidFill>
                      <a:prstDash val="solid"/>
                      <a:round/>
                      <a:headEnd type="none" w="med" len="med"/>
                      <a:tailEnd type="none" w="med" len="med"/>
                    </a:lnT>
                    <a:lnB w="6350" cap="flat" cmpd="sng" algn="ctr">
                      <a:solidFill>
                        <a:srgbClr val="BFBFBF"/>
                      </a:solidFill>
                      <a:prstDash val="solid"/>
                      <a:round/>
                      <a:headEnd type="none" w="med" len="med"/>
                      <a:tailEnd type="none" w="med" len="med"/>
                    </a:lnB>
                    <a:solidFill>
                      <a:srgbClr val="FFC000"/>
                    </a:solidFill>
                  </a:tcPr>
                </a:tc>
              </a:tr>
              <a:tr h="1355783">
                <a:tc>
                  <a:txBody>
                    <a:bodyPr/>
                    <a:lstStyle/>
                    <a:p>
                      <a:pPr algn="l" fontAlgn="ctr"/>
                      <a:r>
                        <a:rPr lang="en-NZ" sz="3600" b="1" i="0" u="none" strike="noStrike" dirty="0">
                          <a:solidFill>
                            <a:srgbClr val="000000"/>
                          </a:solidFill>
                          <a:effectLst/>
                          <a:latin typeface="Calibri" panose="020F0502020204030204" pitchFamily="34" charset="0"/>
                        </a:rPr>
                        <a:t>Trustees</a:t>
                      </a:r>
                    </a:p>
                  </a:txBody>
                  <a:tcPr marL="9525" marR="9525" marT="9525" marB="0" anchor="ctr">
                    <a:lnL w="25400" cap="flat" cmpd="dbl" algn="ctr">
                      <a:solidFill>
                        <a:srgbClr val="BFBFBF"/>
                      </a:solidFill>
                      <a:prstDash val="solid"/>
                      <a:round/>
                      <a:headEnd type="none" w="med" len="med"/>
                      <a:tailEnd type="none" w="med" len="med"/>
                    </a:lnL>
                    <a:lnR w="6350" cap="flat" cmpd="sng" algn="ctr">
                      <a:solidFill>
                        <a:srgbClr val="BFBFBF"/>
                      </a:solidFill>
                      <a:prstDash val="solid"/>
                      <a:round/>
                      <a:headEnd type="none" w="med" len="med"/>
                      <a:tailEnd type="none" w="med" len="med"/>
                    </a:lnR>
                    <a:lnT w="6350" cap="flat" cmpd="sng" algn="ctr">
                      <a:solidFill>
                        <a:srgbClr val="BFBFBF"/>
                      </a:solidFill>
                      <a:prstDash val="solid"/>
                      <a:round/>
                      <a:headEnd type="none" w="med" len="med"/>
                      <a:tailEnd type="none" w="med" len="med"/>
                    </a:lnT>
                    <a:lnB w="25400" cap="flat" cmpd="dbl" algn="ctr">
                      <a:solidFill>
                        <a:srgbClr val="BFBFBF"/>
                      </a:solidFill>
                      <a:prstDash val="solid"/>
                      <a:round/>
                      <a:headEnd type="none" w="med" len="med"/>
                      <a:tailEnd type="none" w="med" len="med"/>
                    </a:lnB>
                  </a:tcPr>
                </a:tc>
                <a:tc>
                  <a:txBody>
                    <a:bodyPr/>
                    <a:lstStyle/>
                    <a:p>
                      <a:pPr algn="l" fontAlgn="ctr"/>
                      <a:r>
                        <a:rPr lang="en-NZ" sz="2000" b="0" i="0" u="none" strike="noStrike" dirty="0">
                          <a:solidFill>
                            <a:srgbClr val="000000"/>
                          </a:solidFill>
                          <a:effectLst/>
                          <a:latin typeface="Calibri" panose="020F0502020204030204" pitchFamily="34" charset="0"/>
                        </a:rPr>
                        <a:t>Regularly provided their time and skills to the oversight and operation of the trust at no charge.</a:t>
                      </a:r>
                    </a:p>
                  </a:txBody>
                  <a:tcPr marL="9525" marR="9525" marT="9525" marB="0" anchor="ctr">
                    <a:lnL w="6350" cap="flat" cmpd="sng" algn="ctr">
                      <a:solidFill>
                        <a:srgbClr val="BFBFBF"/>
                      </a:solidFill>
                      <a:prstDash val="solid"/>
                      <a:round/>
                      <a:headEnd type="none" w="med" len="med"/>
                      <a:tailEnd type="none" w="med" len="med"/>
                    </a:lnL>
                    <a:lnR w="6350" cap="flat" cmpd="sng" algn="ctr">
                      <a:solidFill>
                        <a:srgbClr val="BFBFBF"/>
                      </a:solidFill>
                      <a:prstDash val="solid"/>
                      <a:round/>
                      <a:headEnd type="none" w="med" len="med"/>
                      <a:tailEnd type="none" w="med" len="med"/>
                    </a:lnR>
                    <a:lnT w="6350" cap="flat" cmpd="sng" algn="ctr">
                      <a:solidFill>
                        <a:srgbClr val="BFBFBF"/>
                      </a:solidFill>
                      <a:prstDash val="solid"/>
                      <a:round/>
                      <a:headEnd type="none" w="med" len="med"/>
                      <a:tailEnd type="none" w="med" len="med"/>
                    </a:lnT>
                    <a:lnB w="25400" cap="flat" cmpd="dbl" algn="ctr">
                      <a:solidFill>
                        <a:srgbClr val="BFBFBF"/>
                      </a:solidFill>
                      <a:prstDash val="solid"/>
                      <a:round/>
                      <a:headEnd type="none" w="med" len="med"/>
                      <a:tailEnd type="none" w="med" len="med"/>
                    </a:lnB>
                  </a:tcPr>
                </a:tc>
                <a:tc>
                  <a:txBody>
                    <a:bodyPr/>
                    <a:lstStyle/>
                    <a:p>
                      <a:pPr algn="ctr" fontAlgn="ctr"/>
                      <a:r>
                        <a:rPr lang="en-NZ" sz="2000" b="0" i="0" u="none" strike="noStrike" dirty="0">
                          <a:solidFill>
                            <a:srgbClr val="000000"/>
                          </a:solidFill>
                          <a:effectLst/>
                          <a:latin typeface="Calibri" panose="020F0502020204030204" pitchFamily="34" charset="0"/>
                        </a:rPr>
                        <a:t>                      -   </a:t>
                      </a:r>
                    </a:p>
                  </a:txBody>
                  <a:tcPr marL="9525" marR="9525" marT="9525" marB="0" anchor="ctr">
                    <a:lnL w="6350" cap="flat" cmpd="sng" algn="ctr">
                      <a:solidFill>
                        <a:srgbClr val="BFBFBF"/>
                      </a:solidFill>
                      <a:prstDash val="solid"/>
                      <a:round/>
                      <a:headEnd type="none" w="med" len="med"/>
                      <a:tailEnd type="none" w="med" len="med"/>
                    </a:lnL>
                    <a:lnR w="6350" cap="flat" cmpd="sng" algn="ctr">
                      <a:solidFill>
                        <a:srgbClr val="BFBFBF"/>
                      </a:solidFill>
                      <a:prstDash val="solid"/>
                      <a:round/>
                      <a:headEnd type="none" w="med" len="med"/>
                      <a:tailEnd type="none" w="med" len="med"/>
                    </a:lnR>
                    <a:lnT w="6350" cap="flat" cmpd="sng" algn="ctr">
                      <a:solidFill>
                        <a:srgbClr val="BFBFBF"/>
                      </a:solidFill>
                      <a:prstDash val="solid"/>
                      <a:round/>
                      <a:headEnd type="none" w="med" len="med"/>
                      <a:tailEnd type="none" w="med" len="med"/>
                    </a:lnT>
                    <a:lnB w="25400" cap="flat" cmpd="dbl" algn="ctr">
                      <a:solidFill>
                        <a:srgbClr val="BFBFBF"/>
                      </a:solidFill>
                      <a:prstDash val="solid"/>
                      <a:round/>
                      <a:headEnd type="none" w="med" len="med"/>
                      <a:tailEnd type="none" w="med" len="med"/>
                    </a:lnB>
                  </a:tcPr>
                </a:tc>
                <a:tc>
                  <a:txBody>
                    <a:bodyPr/>
                    <a:lstStyle/>
                    <a:p>
                      <a:pPr algn="ctr" fontAlgn="ctr"/>
                      <a:r>
                        <a:rPr lang="en-NZ" sz="2000" b="0" i="0" u="none" strike="noStrike" dirty="0">
                          <a:solidFill>
                            <a:srgbClr val="000000"/>
                          </a:solidFill>
                          <a:effectLst/>
                          <a:latin typeface="Calibri" panose="020F0502020204030204" pitchFamily="34" charset="0"/>
                        </a:rPr>
                        <a:t>                    -   </a:t>
                      </a:r>
                    </a:p>
                  </a:txBody>
                  <a:tcPr marL="9525" marR="9525" marT="9525" marB="0" anchor="ctr">
                    <a:lnL w="6350" cap="flat" cmpd="sng" algn="ctr">
                      <a:solidFill>
                        <a:srgbClr val="BFBFBF"/>
                      </a:solidFill>
                      <a:prstDash val="solid"/>
                      <a:round/>
                      <a:headEnd type="none" w="med" len="med"/>
                      <a:tailEnd type="none" w="med" len="med"/>
                    </a:lnL>
                    <a:lnR w="25400" cap="flat" cmpd="dbl" algn="ctr">
                      <a:solidFill>
                        <a:srgbClr val="BFBFBF"/>
                      </a:solidFill>
                      <a:prstDash val="solid"/>
                      <a:round/>
                      <a:headEnd type="none" w="med" len="med"/>
                      <a:tailEnd type="none" w="med" len="med"/>
                    </a:lnR>
                    <a:lnT w="6350" cap="flat" cmpd="sng" algn="ctr">
                      <a:solidFill>
                        <a:srgbClr val="BFBFBF"/>
                      </a:solidFill>
                      <a:prstDash val="solid"/>
                      <a:round/>
                      <a:headEnd type="none" w="med" len="med"/>
                      <a:tailEnd type="none" w="med" len="med"/>
                    </a:lnT>
                    <a:lnB w="25400" cap="flat" cmpd="dbl" algn="ctr">
                      <a:solidFill>
                        <a:srgbClr val="BFBFBF"/>
                      </a:solidFill>
                      <a:prstDash val="solid"/>
                      <a:round/>
                      <a:headEnd type="none" w="med" len="med"/>
                      <a:tailEnd type="none" w="med" len="med"/>
                    </a:lnB>
                  </a:tcPr>
                </a:tc>
              </a:tr>
            </a:tbl>
          </a:graphicData>
        </a:graphic>
      </p:graphicFrame>
      <p:sp>
        <p:nvSpPr>
          <p:cNvPr id="2" name="Title 1"/>
          <p:cNvSpPr>
            <a:spLocks noGrp="1"/>
          </p:cNvSpPr>
          <p:nvPr>
            <p:ph type="ctrTitle" idx="4294967295"/>
          </p:nvPr>
        </p:nvSpPr>
        <p:spPr>
          <a:xfrm>
            <a:off x="634482" y="177800"/>
            <a:ext cx="10963469" cy="1035050"/>
          </a:xfrm>
          <a:ln w="38100">
            <a:solidFill>
              <a:srgbClr val="00B050"/>
            </a:solidFill>
          </a:ln>
        </p:spPr>
        <p:txBody>
          <a:bodyPr>
            <a:normAutofit/>
          </a:bodyPr>
          <a:lstStyle/>
          <a:p>
            <a:r>
              <a:rPr lang="en-NZ" dirty="0" smtClean="0"/>
              <a:t>Related Party Note – </a:t>
            </a:r>
            <a:r>
              <a:rPr lang="en-NZ" sz="3200" b="1" dirty="0" smtClean="0"/>
              <a:t>Charities Web site</a:t>
            </a:r>
            <a:endParaRPr lang="en-NZ" sz="3200" b="1" dirty="0"/>
          </a:p>
        </p:txBody>
      </p:sp>
    </p:spTree>
    <p:extLst>
      <p:ext uri="{BB962C8B-B14F-4D97-AF65-F5344CB8AC3E}">
        <p14:creationId xmlns:p14="http://schemas.microsoft.com/office/powerpoint/2010/main" xmlns="" val="1933450186"/>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97280" y="286604"/>
            <a:ext cx="10058400" cy="1105592"/>
          </a:xfrm>
          <a:gradFill>
            <a:gsLst>
              <a:gs pos="0">
                <a:schemeClr val="accent1">
                  <a:tint val="66000"/>
                  <a:satMod val="160000"/>
                  <a:alpha val="50000"/>
                </a:schemeClr>
              </a:gs>
              <a:gs pos="50000">
                <a:schemeClr val="accent1">
                  <a:tint val="44500"/>
                  <a:satMod val="160000"/>
                </a:schemeClr>
              </a:gs>
              <a:gs pos="100000">
                <a:schemeClr val="accent1">
                  <a:tint val="23500"/>
                  <a:satMod val="160000"/>
                </a:schemeClr>
              </a:gs>
            </a:gsLst>
            <a:lin ang="5400000" scaled="0"/>
          </a:gradFill>
          <a:ln w="38100">
            <a:solidFill>
              <a:srgbClr val="00B050"/>
            </a:solidFill>
          </a:ln>
        </p:spPr>
        <p:txBody>
          <a:bodyPr/>
          <a:lstStyle/>
          <a:p>
            <a:pPr algn="ctr">
              <a:spcAft>
                <a:spcPts val="1200"/>
              </a:spcAft>
            </a:pPr>
            <a:r>
              <a:rPr lang="en-US" b="1" dirty="0" smtClean="0"/>
              <a:t>TIER 4 CASH ACCOUNTING</a:t>
            </a:r>
            <a:endParaRPr lang="en-US" b="1" dirty="0"/>
          </a:p>
        </p:txBody>
      </p:sp>
      <p:sp>
        <p:nvSpPr>
          <p:cNvPr id="3" name="Content Placeholder 2"/>
          <p:cNvSpPr>
            <a:spLocks noGrp="1"/>
          </p:cNvSpPr>
          <p:nvPr>
            <p:ph idx="1"/>
          </p:nvPr>
        </p:nvSpPr>
        <p:spPr>
          <a:xfrm>
            <a:off x="1097280" y="1464907"/>
            <a:ext cx="10058400" cy="4805264"/>
          </a:xfrm>
          <a:ln w="38100">
            <a:solidFill>
              <a:schemeClr val="accent1"/>
            </a:solidFill>
          </a:ln>
        </p:spPr>
        <p:txBody>
          <a:bodyPr>
            <a:normAutofit/>
          </a:bodyPr>
          <a:lstStyle/>
          <a:p>
            <a:r>
              <a:rPr lang="en-US" dirty="0" smtClean="0"/>
              <a:t>Same as Tier 3 re entity information and statement of service performance [non-financial data]</a:t>
            </a:r>
          </a:p>
          <a:p>
            <a:r>
              <a:rPr lang="en-US" dirty="0" smtClean="0"/>
              <a:t>Different with – </a:t>
            </a:r>
          </a:p>
          <a:p>
            <a:pPr>
              <a:buFont typeface="Wingdings" pitchFamily="2" charset="2"/>
              <a:buChar char="Ø"/>
            </a:pPr>
            <a:r>
              <a:rPr lang="en-US" dirty="0" smtClean="0"/>
              <a:t> expenditure less than $125,000 p.a. Can Be GST INC or GST EXC</a:t>
            </a:r>
          </a:p>
          <a:p>
            <a:pPr>
              <a:buFont typeface="Wingdings" pitchFamily="2" charset="2"/>
              <a:buChar char="Ø"/>
            </a:pPr>
            <a:r>
              <a:rPr lang="en-US" dirty="0" smtClean="0"/>
              <a:t> a statement of Receipts and Payments will categorize the movement in all bank accounts</a:t>
            </a:r>
          </a:p>
          <a:p>
            <a:pPr>
              <a:buFont typeface="Wingdings" pitchFamily="2" charset="2"/>
              <a:buChar char="Ø"/>
            </a:pPr>
            <a:r>
              <a:rPr lang="en-US" dirty="0" smtClean="0"/>
              <a:t> the statement of receipts and payments will include asset sales / purchases and loan advances /repayments – </a:t>
            </a:r>
            <a:r>
              <a:rPr lang="en-US" dirty="0" smtClean="0">
                <a:solidFill>
                  <a:srgbClr val="FF0000"/>
                </a:solidFill>
              </a:rPr>
              <a:t>NB Still no offsetting</a:t>
            </a:r>
          </a:p>
          <a:p>
            <a:pPr>
              <a:buFont typeface="Wingdings" pitchFamily="2" charset="2"/>
              <a:buChar char="Ø"/>
            </a:pPr>
            <a:r>
              <a:rPr lang="en-US" dirty="0" smtClean="0"/>
              <a:t> no balance sheet but a statement of resources and commitments.  i.e. current &amp; term assets and liabilities are listed as notes</a:t>
            </a:r>
          </a:p>
          <a:p>
            <a:pPr>
              <a:buFont typeface="Wingdings" pitchFamily="2" charset="2"/>
              <a:buChar char="Ø"/>
            </a:pPr>
            <a:r>
              <a:rPr lang="en-US" dirty="0" smtClean="0"/>
              <a:t> optional detailed notes on receipts and payments</a:t>
            </a:r>
          </a:p>
          <a:p>
            <a:pPr>
              <a:buFont typeface="Wingdings" pitchFamily="2" charset="2"/>
              <a:buChar char="Ø"/>
            </a:pPr>
            <a:r>
              <a:rPr lang="en-US" dirty="0" smtClean="0"/>
              <a:t> required accounting policies, how GST is accounted, related parties, events after balance date</a:t>
            </a:r>
          </a:p>
          <a:p>
            <a:pPr>
              <a:buFont typeface="Wingdings" pitchFamily="2" charset="2"/>
              <a:buChar char="Ø"/>
            </a:pPr>
            <a:r>
              <a:rPr lang="en-US" dirty="0"/>
              <a:t> </a:t>
            </a:r>
            <a:r>
              <a:rPr lang="en-US" b="1" dirty="0" smtClean="0"/>
              <a:t>External Assurances??? 		Maybe review, if governance employee operation.</a:t>
            </a:r>
            <a:endParaRPr lang="en-US" b="1" dirty="0"/>
          </a:p>
        </p:txBody>
      </p:sp>
      <p:pic>
        <p:nvPicPr>
          <p:cNvPr id="4" name="Picture 3"/>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3998458" y="5390382"/>
            <a:ext cx="1190625" cy="952500"/>
          </a:xfrm>
          <a:prstGeom prst="rect">
            <a:avLst/>
          </a:prstGeom>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ln w="57150">
            <a:solidFill>
              <a:srgbClr val="00B050"/>
            </a:solidFill>
          </a:ln>
        </p:spPr>
        <p:txBody>
          <a:bodyPr>
            <a:normAutofit fontScale="90000"/>
          </a:bodyPr>
          <a:lstStyle/>
          <a:p>
            <a:pPr algn="ctr"/>
            <a:r>
              <a:rPr lang="en-US" sz="5400" b="1" dirty="0" smtClean="0"/>
              <a:t>Moving up from tier 3 to tier 2 - Terminology</a:t>
            </a:r>
            <a:endParaRPr lang="en-US" sz="5400" b="1" dirty="0"/>
          </a:p>
        </p:txBody>
      </p:sp>
      <p:sp>
        <p:nvSpPr>
          <p:cNvPr id="3" name="Content Placeholder 2"/>
          <p:cNvSpPr>
            <a:spLocks noGrp="1"/>
          </p:cNvSpPr>
          <p:nvPr>
            <p:ph sz="half" idx="1"/>
          </p:nvPr>
        </p:nvSpPr>
        <p:spPr>
          <a:xfrm>
            <a:off x="1097279" y="1845733"/>
            <a:ext cx="3138819" cy="4262705"/>
          </a:xfrm>
          <a:ln w="76200">
            <a:solidFill>
              <a:srgbClr val="FFC000"/>
            </a:solidFill>
          </a:ln>
        </p:spPr>
        <p:txBody>
          <a:bodyPr>
            <a:normAutofit lnSpcReduction="10000"/>
          </a:bodyPr>
          <a:lstStyle/>
          <a:p>
            <a:r>
              <a:rPr lang="en-NZ" sz="2800" b="1" dirty="0" smtClean="0">
                <a:solidFill>
                  <a:srgbClr val="0070C0"/>
                </a:solidFill>
              </a:rPr>
              <a:t>PBE SFR A</a:t>
            </a:r>
          </a:p>
          <a:p>
            <a:r>
              <a:rPr lang="en-NZ" b="1" dirty="0" smtClean="0">
                <a:solidFill>
                  <a:srgbClr val="00B0F0"/>
                </a:solidFill>
              </a:rPr>
              <a:t>Statement of Financial Performance</a:t>
            </a:r>
          </a:p>
          <a:p>
            <a:r>
              <a:rPr lang="en-NZ" b="1" dirty="0" smtClean="0">
                <a:solidFill>
                  <a:schemeClr val="accent3">
                    <a:lumMod val="75000"/>
                  </a:schemeClr>
                </a:solidFill>
              </a:rPr>
              <a:t>Accumulated Funds Note</a:t>
            </a:r>
          </a:p>
          <a:p>
            <a:r>
              <a:rPr lang="en-NZ" b="1" dirty="0" smtClean="0">
                <a:solidFill>
                  <a:schemeClr val="accent6">
                    <a:lumMod val="75000"/>
                  </a:schemeClr>
                </a:solidFill>
              </a:rPr>
              <a:t>Statement of Financial Position</a:t>
            </a:r>
          </a:p>
          <a:p>
            <a:r>
              <a:rPr lang="en-NZ" sz="2400" b="1" dirty="0" smtClean="0">
                <a:solidFill>
                  <a:srgbClr val="00B050"/>
                </a:solidFill>
              </a:rPr>
              <a:t>Accumulated Funds</a:t>
            </a:r>
          </a:p>
          <a:p>
            <a:r>
              <a:rPr lang="en-NZ" sz="3000" b="1" dirty="0" smtClean="0"/>
              <a:t>Total Revenue</a:t>
            </a:r>
          </a:p>
          <a:p>
            <a:endParaRPr lang="en-NZ" sz="800" b="1" dirty="0" smtClean="0"/>
          </a:p>
          <a:p>
            <a:r>
              <a:rPr lang="en-NZ" sz="2800" b="1" dirty="0" smtClean="0">
                <a:solidFill>
                  <a:srgbClr val="7030A0"/>
                </a:solidFill>
              </a:rPr>
              <a:t>Surplus </a:t>
            </a:r>
            <a:r>
              <a:rPr lang="en-NZ" sz="2800" b="1" dirty="0">
                <a:solidFill>
                  <a:srgbClr val="7030A0"/>
                </a:solidFill>
              </a:rPr>
              <a:t>or deficit</a:t>
            </a:r>
            <a:endParaRPr lang="en-NZ" sz="2800" b="1" dirty="0" smtClean="0">
              <a:solidFill>
                <a:srgbClr val="7030A0"/>
              </a:solidFill>
            </a:endParaRPr>
          </a:p>
        </p:txBody>
      </p:sp>
      <p:sp>
        <p:nvSpPr>
          <p:cNvPr id="5" name="Content Placeholder 4"/>
          <p:cNvSpPr>
            <a:spLocks noGrp="1"/>
          </p:cNvSpPr>
          <p:nvPr>
            <p:ph sz="half" idx="2"/>
          </p:nvPr>
        </p:nvSpPr>
        <p:spPr>
          <a:xfrm>
            <a:off x="7968343" y="1845733"/>
            <a:ext cx="3508310" cy="4262705"/>
          </a:xfrm>
          <a:ln w="38100">
            <a:solidFill>
              <a:srgbClr val="C00000"/>
            </a:solidFill>
          </a:ln>
        </p:spPr>
        <p:txBody>
          <a:bodyPr>
            <a:normAutofit lnSpcReduction="10000"/>
          </a:bodyPr>
          <a:lstStyle/>
          <a:p>
            <a:pPr marL="384048" lvl="2" indent="0">
              <a:buNone/>
            </a:pPr>
            <a:r>
              <a:rPr lang="en-NZ" sz="2800" b="1" dirty="0" smtClean="0">
                <a:solidFill>
                  <a:srgbClr val="C00000"/>
                </a:solidFill>
              </a:rPr>
              <a:t>PBE NZ IPSAS</a:t>
            </a:r>
          </a:p>
          <a:p>
            <a:pPr marL="384048" lvl="2" indent="0">
              <a:buNone/>
            </a:pPr>
            <a:r>
              <a:rPr lang="en-NZ" sz="2000" b="1" dirty="0" smtClean="0">
                <a:solidFill>
                  <a:srgbClr val="00B0F0"/>
                </a:solidFill>
              </a:rPr>
              <a:t>Statement </a:t>
            </a:r>
            <a:r>
              <a:rPr lang="en-NZ" sz="2000" b="1" dirty="0">
                <a:solidFill>
                  <a:srgbClr val="00B0F0"/>
                </a:solidFill>
              </a:rPr>
              <a:t>of comprehensive revenue and </a:t>
            </a:r>
            <a:r>
              <a:rPr lang="en-NZ" sz="2000" b="1" dirty="0" smtClean="0">
                <a:solidFill>
                  <a:srgbClr val="00B0F0"/>
                </a:solidFill>
              </a:rPr>
              <a:t>expense</a:t>
            </a:r>
          </a:p>
          <a:p>
            <a:pPr marL="384048" lvl="2" indent="0">
              <a:buNone/>
            </a:pPr>
            <a:r>
              <a:rPr lang="en-NZ" sz="1900" b="1" dirty="0" smtClean="0">
                <a:solidFill>
                  <a:schemeClr val="accent3">
                    <a:lumMod val="75000"/>
                  </a:schemeClr>
                </a:solidFill>
              </a:rPr>
              <a:t>Statement </a:t>
            </a:r>
            <a:r>
              <a:rPr lang="en-NZ" sz="1900" b="1" dirty="0">
                <a:solidFill>
                  <a:schemeClr val="accent3">
                    <a:lumMod val="75000"/>
                  </a:schemeClr>
                </a:solidFill>
              </a:rPr>
              <a:t>of changes in net assets / </a:t>
            </a:r>
            <a:r>
              <a:rPr lang="en-NZ" sz="1900" b="1" dirty="0" smtClean="0">
                <a:solidFill>
                  <a:schemeClr val="accent3">
                    <a:lumMod val="75000"/>
                  </a:schemeClr>
                </a:solidFill>
              </a:rPr>
              <a:t>equity</a:t>
            </a:r>
          </a:p>
          <a:p>
            <a:pPr marL="384048" lvl="2" indent="0">
              <a:buNone/>
            </a:pPr>
            <a:endParaRPr lang="en-NZ" sz="400" b="1" dirty="0" smtClean="0">
              <a:solidFill>
                <a:schemeClr val="accent3">
                  <a:lumMod val="75000"/>
                </a:schemeClr>
              </a:solidFill>
            </a:endParaRPr>
          </a:p>
          <a:p>
            <a:pPr marL="384048" lvl="2" indent="0">
              <a:buNone/>
            </a:pPr>
            <a:r>
              <a:rPr lang="en-NZ" sz="2200" b="1" dirty="0">
                <a:solidFill>
                  <a:schemeClr val="accent6">
                    <a:lumMod val="75000"/>
                  </a:schemeClr>
                </a:solidFill>
              </a:rPr>
              <a:t>Statement of Financial Position</a:t>
            </a:r>
          </a:p>
          <a:p>
            <a:pPr marL="384048" lvl="2" indent="0">
              <a:buNone/>
            </a:pPr>
            <a:r>
              <a:rPr lang="en-NZ" sz="2800" b="1" dirty="0" smtClean="0">
                <a:solidFill>
                  <a:srgbClr val="00B050"/>
                </a:solidFill>
              </a:rPr>
              <a:t>Net </a:t>
            </a:r>
            <a:r>
              <a:rPr lang="en-NZ" sz="2800" b="1" dirty="0">
                <a:solidFill>
                  <a:srgbClr val="00B050"/>
                </a:solidFill>
              </a:rPr>
              <a:t>assets / </a:t>
            </a:r>
            <a:r>
              <a:rPr lang="en-NZ" sz="2800" b="1" dirty="0" smtClean="0">
                <a:solidFill>
                  <a:srgbClr val="00B050"/>
                </a:solidFill>
              </a:rPr>
              <a:t>equity</a:t>
            </a:r>
          </a:p>
          <a:p>
            <a:pPr marL="384048" lvl="2" indent="0">
              <a:buNone/>
            </a:pPr>
            <a:r>
              <a:rPr lang="en-NZ" sz="2400" b="1" dirty="0"/>
              <a:t>Total comprehensive </a:t>
            </a:r>
            <a:r>
              <a:rPr lang="en-NZ" sz="2400" b="1" dirty="0" smtClean="0"/>
              <a:t>revenue</a:t>
            </a:r>
          </a:p>
          <a:p>
            <a:pPr marL="384048" lvl="2" indent="0">
              <a:buNone/>
            </a:pPr>
            <a:endParaRPr lang="en-NZ" sz="400" b="1" dirty="0" smtClean="0"/>
          </a:p>
          <a:p>
            <a:pPr marL="384048" lvl="2" indent="0">
              <a:buNone/>
            </a:pPr>
            <a:r>
              <a:rPr lang="en-NZ" sz="2800" b="1" dirty="0">
                <a:solidFill>
                  <a:srgbClr val="7030A0"/>
                </a:solidFill>
              </a:rPr>
              <a:t>Surplus or deficit</a:t>
            </a:r>
          </a:p>
          <a:p>
            <a:pPr lvl="2"/>
            <a:endParaRPr lang="en-NZ" sz="1000" dirty="0"/>
          </a:p>
        </p:txBody>
      </p:sp>
      <p:sp>
        <p:nvSpPr>
          <p:cNvPr id="6" name="TextBox 5"/>
          <p:cNvSpPr txBox="1"/>
          <p:nvPr/>
        </p:nvSpPr>
        <p:spPr>
          <a:xfrm>
            <a:off x="4385388" y="1845733"/>
            <a:ext cx="3331028" cy="4324261"/>
          </a:xfrm>
          <a:prstGeom prst="rect">
            <a:avLst/>
          </a:prstGeom>
          <a:noFill/>
          <a:ln w="57150">
            <a:solidFill>
              <a:srgbClr val="7030A0"/>
            </a:solidFill>
          </a:ln>
        </p:spPr>
        <p:txBody>
          <a:bodyPr wrap="square" rtlCol="0">
            <a:spAutoFit/>
          </a:bodyPr>
          <a:lstStyle/>
          <a:p>
            <a:r>
              <a:rPr lang="en-NZ" sz="2400" b="1" dirty="0" smtClean="0">
                <a:solidFill>
                  <a:srgbClr val="7030A0"/>
                </a:solidFill>
              </a:rPr>
              <a:t>NZ </a:t>
            </a:r>
            <a:r>
              <a:rPr lang="en-NZ" sz="2400" b="1" dirty="0">
                <a:solidFill>
                  <a:srgbClr val="7030A0"/>
                </a:solidFill>
              </a:rPr>
              <a:t>IFRS </a:t>
            </a:r>
            <a:r>
              <a:rPr lang="en-NZ" sz="2400" b="1" dirty="0" smtClean="0">
                <a:solidFill>
                  <a:srgbClr val="7030A0"/>
                </a:solidFill>
              </a:rPr>
              <a:t>PBE</a:t>
            </a:r>
          </a:p>
          <a:p>
            <a:endParaRPr lang="en-NZ" sz="800" dirty="0" smtClean="0"/>
          </a:p>
          <a:p>
            <a:r>
              <a:rPr lang="en-NZ" b="1" dirty="0" smtClean="0">
                <a:solidFill>
                  <a:srgbClr val="00B0F0"/>
                </a:solidFill>
              </a:rPr>
              <a:t>Statement </a:t>
            </a:r>
            <a:r>
              <a:rPr lang="en-NZ" b="1" dirty="0">
                <a:solidFill>
                  <a:srgbClr val="00B0F0"/>
                </a:solidFill>
              </a:rPr>
              <a:t>of comprehensive </a:t>
            </a:r>
            <a:r>
              <a:rPr lang="en-NZ" b="1" dirty="0" smtClean="0">
                <a:solidFill>
                  <a:srgbClr val="00B0F0"/>
                </a:solidFill>
              </a:rPr>
              <a:t>income</a:t>
            </a:r>
          </a:p>
          <a:p>
            <a:endParaRPr lang="en-NZ" sz="800" dirty="0" smtClean="0">
              <a:solidFill>
                <a:srgbClr val="00B0F0"/>
              </a:solidFill>
            </a:endParaRPr>
          </a:p>
          <a:p>
            <a:r>
              <a:rPr lang="en-NZ" b="1" dirty="0">
                <a:solidFill>
                  <a:schemeClr val="accent3">
                    <a:lumMod val="75000"/>
                  </a:schemeClr>
                </a:solidFill>
              </a:rPr>
              <a:t>Statement of changes in </a:t>
            </a:r>
            <a:r>
              <a:rPr lang="en-NZ" b="1" dirty="0" smtClean="0">
                <a:solidFill>
                  <a:schemeClr val="accent3">
                    <a:lumMod val="75000"/>
                  </a:schemeClr>
                </a:solidFill>
              </a:rPr>
              <a:t>equity</a:t>
            </a:r>
          </a:p>
          <a:p>
            <a:endParaRPr lang="en-NZ" sz="800" b="1" dirty="0" smtClean="0">
              <a:solidFill>
                <a:schemeClr val="accent3">
                  <a:lumMod val="75000"/>
                </a:schemeClr>
              </a:solidFill>
            </a:endParaRPr>
          </a:p>
          <a:p>
            <a:r>
              <a:rPr lang="en-NZ" sz="2400" b="1" dirty="0" smtClean="0">
                <a:solidFill>
                  <a:schemeClr val="accent6">
                    <a:lumMod val="75000"/>
                  </a:schemeClr>
                </a:solidFill>
              </a:rPr>
              <a:t>Balance Sheet</a:t>
            </a:r>
            <a:endParaRPr lang="en-NZ" sz="2400" b="1" dirty="0">
              <a:solidFill>
                <a:schemeClr val="accent6">
                  <a:lumMod val="75000"/>
                </a:schemeClr>
              </a:solidFill>
            </a:endParaRPr>
          </a:p>
          <a:p>
            <a:endParaRPr lang="en-NZ" sz="1100" b="1" dirty="0" smtClean="0">
              <a:solidFill>
                <a:schemeClr val="accent3">
                  <a:lumMod val="75000"/>
                </a:schemeClr>
              </a:solidFill>
            </a:endParaRPr>
          </a:p>
          <a:p>
            <a:r>
              <a:rPr lang="en-NZ" sz="2800" b="1" dirty="0" smtClean="0">
                <a:solidFill>
                  <a:srgbClr val="00B050"/>
                </a:solidFill>
              </a:rPr>
              <a:t>Equity</a:t>
            </a:r>
          </a:p>
          <a:p>
            <a:endParaRPr lang="en-NZ" sz="1100" dirty="0" smtClean="0"/>
          </a:p>
          <a:p>
            <a:r>
              <a:rPr lang="en-NZ" sz="2400" b="1" dirty="0" smtClean="0"/>
              <a:t>Total </a:t>
            </a:r>
            <a:r>
              <a:rPr lang="en-NZ" sz="2400" b="1" dirty="0"/>
              <a:t>comprehensive </a:t>
            </a:r>
            <a:r>
              <a:rPr lang="en-NZ" sz="2400" b="1" dirty="0" smtClean="0"/>
              <a:t>income</a:t>
            </a:r>
          </a:p>
          <a:p>
            <a:endParaRPr lang="en-NZ" sz="1100" dirty="0" smtClean="0"/>
          </a:p>
          <a:p>
            <a:r>
              <a:rPr lang="en-NZ" sz="3200" b="1" dirty="0" smtClean="0">
                <a:solidFill>
                  <a:srgbClr val="7030A0"/>
                </a:solidFill>
              </a:rPr>
              <a:t>Profit </a:t>
            </a:r>
            <a:r>
              <a:rPr lang="en-NZ" sz="3200" b="1" dirty="0">
                <a:solidFill>
                  <a:srgbClr val="7030A0"/>
                </a:solidFill>
              </a:rPr>
              <a:t>or </a:t>
            </a:r>
            <a:r>
              <a:rPr lang="en-NZ" sz="3200" b="1" dirty="0" smtClean="0">
                <a:solidFill>
                  <a:srgbClr val="7030A0"/>
                </a:solidFill>
              </a:rPr>
              <a:t>loss</a:t>
            </a:r>
          </a:p>
          <a:p>
            <a:endParaRPr lang="en-NZ" sz="400" b="1" dirty="0">
              <a:solidFill>
                <a:srgbClr val="7030A0"/>
              </a:solidFill>
            </a:endParaRP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ln w="38100">
            <a:solidFill>
              <a:srgbClr val="00B050"/>
            </a:solidFill>
          </a:ln>
        </p:spPr>
        <p:txBody>
          <a:bodyPr/>
          <a:lstStyle/>
          <a:p>
            <a:r>
              <a:rPr lang="en-US" b="1" dirty="0"/>
              <a:t>Moving up from tier 3 to tier 2</a:t>
            </a:r>
            <a:endParaRPr lang="en-NZ" dirty="0"/>
          </a:p>
        </p:txBody>
      </p:sp>
      <p:sp>
        <p:nvSpPr>
          <p:cNvPr id="3" name="Content Placeholder 2"/>
          <p:cNvSpPr>
            <a:spLocks noGrp="1"/>
          </p:cNvSpPr>
          <p:nvPr>
            <p:ph idx="1"/>
          </p:nvPr>
        </p:nvSpPr>
        <p:spPr>
          <a:ln w="57150">
            <a:solidFill>
              <a:schemeClr val="accent2">
                <a:lumMod val="60000"/>
                <a:lumOff val="40000"/>
              </a:schemeClr>
            </a:solidFill>
          </a:ln>
        </p:spPr>
        <p:txBody>
          <a:bodyPr>
            <a:normAutofit/>
          </a:bodyPr>
          <a:lstStyle/>
          <a:p>
            <a:r>
              <a:rPr lang="en-US" sz="2400" b="1" dirty="0"/>
              <a:t>More disclosure requirements even with the RDR i.e. financial risk of financial instruments</a:t>
            </a:r>
          </a:p>
          <a:p>
            <a:r>
              <a:rPr lang="en-US" sz="2400" b="1" dirty="0"/>
              <a:t>No requirement to produce a Statement of Service Performance [non-financial]</a:t>
            </a:r>
          </a:p>
          <a:p>
            <a:r>
              <a:rPr lang="en-US" sz="2400" b="1" dirty="0"/>
              <a:t>Reconciliation of operating cashflow to the net comprehensive income</a:t>
            </a:r>
          </a:p>
          <a:p>
            <a:r>
              <a:rPr lang="en-US" sz="2400" b="1" dirty="0"/>
              <a:t>Exchange and non-exchange transactions – Donated goods and services have to be included if a fair value can be assessed, but not volunteer time. [volunteer time described in notes]</a:t>
            </a:r>
          </a:p>
          <a:p>
            <a:r>
              <a:rPr lang="en-US" sz="2400" b="1" dirty="0"/>
              <a:t>All assets to be assessed for impairment annually</a:t>
            </a:r>
            <a:r>
              <a:rPr lang="en-US" sz="2400" b="1" dirty="0" smtClean="0"/>
              <a:t>.</a:t>
            </a:r>
            <a:endParaRPr lang="en-NZ" sz="2400" b="1" dirty="0"/>
          </a:p>
        </p:txBody>
      </p:sp>
    </p:spTree>
    <p:extLst>
      <p:ext uri="{BB962C8B-B14F-4D97-AF65-F5344CB8AC3E}">
        <p14:creationId xmlns:p14="http://schemas.microsoft.com/office/powerpoint/2010/main" xmlns="" val="2126770742"/>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ln w="57150">
            <a:solidFill>
              <a:srgbClr val="00B050"/>
            </a:solidFill>
          </a:ln>
        </p:spPr>
        <p:txBody>
          <a:bodyPr anchor="ctr"/>
          <a:lstStyle/>
          <a:p>
            <a:pPr algn="ctr"/>
            <a:r>
              <a:rPr lang="en-US" b="1" dirty="0"/>
              <a:t>Moving up from tier 3 to tier 2</a:t>
            </a:r>
            <a:endParaRPr lang="en-NZ" dirty="0"/>
          </a:p>
        </p:txBody>
      </p:sp>
      <p:sp>
        <p:nvSpPr>
          <p:cNvPr id="3" name="Content Placeholder 2"/>
          <p:cNvSpPr>
            <a:spLocks noGrp="1"/>
          </p:cNvSpPr>
          <p:nvPr>
            <p:ph idx="1"/>
          </p:nvPr>
        </p:nvSpPr>
        <p:spPr>
          <a:xfrm>
            <a:off x="1097280" y="1845734"/>
            <a:ext cx="10058400" cy="4377784"/>
          </a:xfrm>
          <a:ln w="57150">
            <a:solidFill>
              <a:srgbClr val="FFC000"/>
            </a:solidFill>
          </a:ln>
        </p:spPr>
        <p:txBody>
          <a:bodyPr>
            <a:normAutofit fontScale="92500" lnSpcReduction="10000"/>
          </a:bodyPr>
          <a:lstStyle/>
          <a:p>
            <a:r>
              <a:rPr lang="en-US" sz="2400" dirty="0"/>
              <a:t>Property Valuations to be registered </a:t>
            </a:r>
            <a:r>
              <a:rPr lang="en-US" sz="2400" dirty="0" err="1"/>
              <a:t>valuer</a:t>
            </a:r>
            <a:r>
              <a:rPr lang="en-US" sz="2400" dirty="0"/>
              <a:t>.  Increase or decrease through the Statement of Comprehensive </a:t>
            </a:r>
            <a:r>
              <a:rPr lang="en-US" sz="2400" dirty="0" smtClean="0"/>
              <a:t>Revenue &amp; Expenses </a:t>
            </a:r>
            <a:r>
              <a:rPr lang="en-US" sz="2400" dirty="0"/>
              <a:t>as other comprehensive </a:t>
            </a:r>
            <a:r>
              <a:rPr lang="en-US" sz="2400" dirty="0" smtClean="0"/>
              <a:t>income, rather than being taken to the equity note</a:t>
            </a:r>
            <a:endParaRPr lang="en-US" sz="2400" dirty="0"/>
          </a:p>
          <a:p>
            <a:r>
              <a:rPr lang="en-US" sz="2400" dirty="0"/>
              <a:t>Disclosing Heritage Assets is not </a:t>
            </a:r>
            <a:r>
              <a:rPr lang="en-US" sz="2400" dirty="0" smtClean="0"/>
              <a:t>optional under IPSAS.  “May” under PBE SFR A Para. A109 </a:t>
            </a:r>
            <a:r>
              <a:rPr lang="en-US" sz="2400" dirty="0"/>
              <a:t>Heritage = Assets held for cultural, environmental, or historical significance rather than income generating.</a:t>
            </a:r>
          </a:p>
          <a:p>
            <a:r>
              <a:rPr lang="en-US" sz="2400" dirty="0"/>
              <a:t>Recognition of sick leave in excess of the annual </a:t>
            </a:r>
            <a:r>
              <a:rPr lang="en-US" sz="2400" dirty="0" smtClean="0"/>
              <a:t>entitlement</a:t>
            </a:r>
          </a:p>
          <a:p>
            <a:r>
              <a:rPr lang="en-US" sz="2400" dirty="0" smtClean="0"/>
              <a:t>Adoption dates are the same</a:t>
            </a:r>
            <a:endParaRPr lang="en-US" sz="2400" dirty="0"/>
          </a:p>
          <a:p>
            <a:r>
              <a:rPr lang="en-US" sz="2400" dirty="0"/>
              <a:t>No XRB recommended template</a:t>
            </a:r>
          </a:p>
          <a:p>
            <a:r>
              <a:rPr lang="en-US" sz="2400" dirty="0"/>
              <a:t>Do have model financial </a:t>
            </a:r>
            <a:r>
              <a:rPr lang="en-US" sz="2400" dirty="0" smtClean="0"/>
              <a:t>statements from the big 5 accounting firms</a:t>
            </a:r>
            <a:endParaRPr lang="en-US" sz="2400" dirty="0"/>
          </a:p>
          <a:p>
            <a:r>
              <a:rPr lang="en-US" sz="2400" dirty="0"/>
              <a:t>Copy someone off the Charities web </a:t>
            </a:r>
            <a:r>
              <a:rPr lang="en-US" sz="2400" dirty="0" smtClean="0"/>
              <a:t>site</a:t>
            </a:r>
            <a:endParaRPr lang="en-NZ" sz="2400" dirty="0"/>
          </a:p>
        </p:txBody>
      </p:sp>
    </p:spTree>
    <p:extLst>
      <p:ext uri="{BB962C8B-B14F-4D97-AF65-F5344CB8AC3E}">
        <p14:creationId xmlns:p14="http://schemas.microsoft.com/office/powerpoint/2010/main" xmlns="" val="418455686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671804" y="111967"/>
            <a:ext cx="11028784" cy="914400"/>
          </a:xfrm>
          <a:prstGeom prst="rect">
            <a:avLst/>
          </a:prstGeom>
          <a:ln w="57150">
            <a:solidFill>
              <a:srgbClr val="00B050"/>
            </a:solidFill>
          </a:ln>
        </p:spPr>
        <p:txBody>
          <a:bodyPr vert="horz" lIns="91440" tIns="45720" rIns="91440" bIns="45720" rtlCol="0" anchor="b">
            <a:norm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ctr"/>
            <a:r>
              <a:rPr lang="en-NZ" sz="5400" b="1" dirty="0" smtClean="0"/>
              <a:t>Accounting / Audit Issues</a:t>
            </a:r>
            <a:endParaRPr lang="en-NZ" sz="5400" b="1" dirty="0"/>
          </a:p>
        </p:txBody>
      </p:sp>
      <p:sp>
        <p:nvSpPr>
          <p:cNvPr id="3" name="TextBox 2"/>
          <p:cNvSpPr txBox="1"/>
          <p:nvPr/>
        </p:nvSpPr>
        <p:spPr>
          <a:xfrm>
            <a:off x="671804" y="1101012"/>
            <a:ext cx="11028784" cy="5206481"/>
          </a:xfrm>
          <a:prstGeom prst="rect">
            <a:avLst/>
          </a:prstGeom>
          <a:ln w="38100">
            <a:solidFill>
              <a:srgbClr val="FFC000"/>
            </a:solidFill>
          </a:ln>
        </p:spPr>
        <p:txBody>
          <a:bodyPr vert="horz" lIns="0" tIns="45720" rIns="0" bIns="45720" rtlCol="0">
            <a:noAutofit/>
          </a:bodyPr>
          <a:lstStyle>
            <a:lvl1pPr marL="457200" indent="-457200" defTabSz="914400">
              <a:lnSpc>
                <a:spcPct val="90000"/>
              </a:lnSpc>
              <a:spcBef>
                <a:spcPts val="1200"/>
              </a:spcBef>
              <a:spcAft>
                <a:spcPts val="200"/>
              </a:spcAft>
              <a:buClr>
                <a:schemeClr val="accent1"/>
              </a:buClr>
              <a:buSzPct val="100000"/>
              <a:buFont typeface="+mj-lt"/>
              <a:buAutoNum type="arabicPeriod"/>
              <a:defRPr sz="2400">
                <a:solidFill>
                  <a:schemeClr val="tx1">
                    <a:lumMod val="75000"/>
                    <a:lumOff val="25000"/>
                  </a:schemeClr>
                </a:solidFill>
              </a:defRPr>
            </a:lvl1pPr>
            <a:lvl2pPr marL="384048" indent="-182880" defTabSz="914400">
              <a:lnSpc>
                <a:spcPct val="90000"/>
              </a:lnSpc>
              <a:spcBef>
                <a:spcPts val="200"/>
              </a:spcBef>
              <a:spcAft>
                <a:spcPts val="400"/>
              </a:spcAft>
              <a:buClr>
                <a:schemeClr val="accent1"/>
              </a:buClr>
              <a:buFont typeface="Calibri" pitchFamily="34" charset="0"/>
              <a:buChar char="◦"/>
              <a:defRPr>
                <a:solidFill>
                  <a:schemeClr val="tx1">
                    <a:lumMod val="75000"/>
                    <a:lumOff val="25000"/>
                  </a:schemeClr>
                </a:solidFill>
              </a:defRPr>
            </a:lvl2pPr>
            <a:lvl3pPr marL="566928" indent="-182880" defTabSz="914400">
              <a:lnSpc>
                <a:spcPct val="90000"/>
              </a:lnSpc>
              <a:spcBef>
                <a:spcPts val="200"/>
              </a:spcBef>
              <a:spcAft>
                <a:spcPts val="400"/>
              </a:spcAft>
              <a:buClr>
                <a:schemeClr val="accent1"/>
              </a:buClr>
              <a:buFont typeface="Calibri" pitchFamily="34" charset="0"/>
              <a:buChar char="◦"/>
              <a:defRPr sz="1400">
                <a:solidFill>
                  <a:schemeClr val="tx1">
                    <a:lumMod val="75000"/>
                    <a:lumOff val="25000"/>
                  </a:schemeClr>
                </a:solidFill>
              </a:defRPr>
            </a:lvl3pPr>
            <a:lvl4pPr marL="749808" indent="-182880" defTabSz="914400">
              <a:lnSpc>
                <a:spcPct val="90000"/>
              </a:lnSpc>
              <a:spcBef>
                <a:spcPts val="200"/>
              </a:spcBef>
              <a:spcAft>
                <a:spcPts val="400"/>
              </a:spcAft>
              <a:buClr>
                <a:schemeClr val="accent1"/>
              </a:buClr>
              <a:buFont typeface="Calibri" pitchFamily="34" charset="0"/>
              <a:buChar char="◦"/>
              <a:defRPr sz="1400">
                <a:solidFill>
                  <a:schemeClr val="tx1">
                    <a:lumMod val="75000"/>
                    <a:lumOff val="25000"/>
                  </a:schemeClr>
                </a:solidFill>
              </a:defRPr>
            </a:lvl4pPr>
            <a:lvl5pPr marL="932688" indent="-182880" defTabSz="914400">
              <a:lnSpc>
                <a:spcPct val="90000"/>
              </a:lnSpc>
              <a:spcBef>
                <a:spcPts val="200"/>
              </a:spcBef>
              <a:spcAft>
                <a:spcPts val="400"/>
              </a:spcAft>
              <a:buClr>
                <a:schemeClr val="accent1"/>
              </a:buClr>
              <a:buFont typeface="Calibri" pitchFamily="34" charset="0"/>
              <a:buChar char="◦"/>
              <a:defRPr sz="1400">
                <a:solidFill>
                  <a:schemeClr val="tx1">
                    <a:lumMod val="75000"/>
                    <a:lumOff val="25000"/>
                  </a:schemeClr>
                </a:solidFill>
              </a:defRPr>
            </a:lvl5pPr>
            <a:lvl6pPr marL="1100000" indent="-228600" defTabSz="914400">
              <a:lnSpc>
                <a:spcPct val="90000"/>
              </a:lnSpc>
              <a:spcBef>
                <a:spcPts val="200"/>
              </a:spcBef>
              <a:spcAft>
                <a:spcPts val="400"/>
              </a:spcAft>
              <a:buClr>
                <a:schemeClr val="accent1"/>
              </a:buClr>
              <a:buFont typeface="Calibri" pitchFamily="34" charset="0"/>
              <a:buChar char="◦"/>
              <a:defRPr sz="1400">
                <a:solidFill>
                  <a:schemeClr val="tx1">
                    <a:lumMod val="75000"/>
                    <a:lumOff val="25000"/>
                  </a:schemeClr>
                </a:solidFill>
              </a:defRPr>
            </a:lvl6pPr>
            <a:lvl7pPr marL="1300000" indent="-228600" defTabSz="914400">
              <a:lnSpc>
                <a:spcPct val="90000"/>
              </a:lnSpc>
              <a:spcBef>
                <a:spcPts val="200"/>
              </a:spcBef>
              <a:spcAft>
                <a:spcPts val="400"/>
              </a:spcAft>
              <a:buClr>
                <a:schemeClr val="accent1"/>
              </a:buClr>
              <a:buFont typeface="Calibri" pitchFamily="34" charset="0"/>
              <a:buChar char="◦"/>
              <a:defRPr sz="1400">
                <a:solidFill>
                  <a:schemeClr val="tx1">
                    <a:lumMod val="75000"/>
                    <a:lumOff val="25000"/>
                  </a:schemeClr>
                </a:solidFill>
              </a:defRPr>
            </a:lvl7pPr>
            <a:lvl8pPr marL="1500000" indent="-228600" defTabSz="914400">
              <a:lnSpc>
                <a:spcPct val="90000"/>
              </a:lnSpc>
              <a:spcBef>
                <a:spcPts val="200"/>
              </a:spcBef>
              <a:spcAft>
                <a:spcPts val="400"/>
              </a:spcAft>
              <a:buClr>
                <a:schemeClr val="accent1"/>
              </a:buClr>
              <a:buFont typeface="Calibri" pitchFamily="34" charset="0"/>
              <a:buChar char="◦"/>
              <a:defRPr sz="1400">
                <a:solidFill>
                  <a:schemeClr val="tx1">
                    <a:lumMod val="75000"/>
                    <a:lumOff val="25000"/>
                  </a:schemeClr>
                </a:solidFill>
              </a:defRPr>
            </a:lvl8pPr>
            <a:lvl9pPr marL="1700000" indent="-228600" defTabSz="914400">
              <a:lnSpc>
                <a:spcPct val="90000"/>
              </a:lnSpc>
              <a:spcBef>
                <a:spcPts val="200"/>
              </a:spcBef>
              <a:spcAft>
                <a:spcPts val="400"/>
              </a:spcAft>
              <a:buClr>
                <a:schemeClr val="accent1"/>
              </a:buClr>
              <a:buFont typeface="Calibri" pitchFamily="34" charset="0"/>
              <a:buChar char="◦"/>
              <a:defRPr sz="1400">
                <a:solidFill>
                  <a:schemeClr val="tx1">
                    <a:lumMod val="75000"/>
                    <a:lumOff val="25000"/>
                  </a:schemeClr>
                </a:solidFill>
              </a:defRPr>
            </a:lvl9pPr>
          </a:lstStyle>
          <a:p>
            <a:pPr marL="262800" indent="0">
              <a:buNone/>
            </a:pPr>
            <a:r>
              <a:rPr lang="en-NZ" b="1" dirty="0" smtClean="0">
                <a:solidFill>
                  <a:schemeClr val="accent1">
                    <a:lumMod val="60000"/>
                    <a:lumOff val="40000"/>
                  </a:schemeClr>
                </a:solidFill>
              </a:rPr>
              <a:t>7.</a:t>
            </a:r>
            <a:r>
              <a:rPr lang="en-NZ" dirty="0" smtClean="0"/>
              <a:t> </a:t>
            </a:r>
            <a:r>
              <a:rPr lang="en-NZ" dirty="0"/>
              <a:t>Reporting on non-returnable specified or designated funds controlled by the governance [ Restricted Revenues ] Accounting for income &amp; payments through classes of equity or reserve / specified funds.</a:t>
            </a:r>
          </a:p>
          <a:p>
            <a:pPr marL="262800" indent="0">
              <a:buNone/>
            </a:pPr>
            <a:r>
              <a:rPr lang="en-NZ" b="1" dirty="0" smtClean="0">
                <a:solidFill>
                  <a:srgbClr val="FFC000"/>
                </a:solidFill>
              </a:rPr>
              <a:t>8.</a:t>
            </a:r>
            <a:r>
              <a:rPr lang="en-NZ" dirty="0" smtClean="0"/>
              <a:t>	Statements of Cashflow made simple</a:t>
            </a:r>
          </a:p>
          <a:p>
            <a:pPr marL="262800" indent="0" algn="just">
              <a:buNone/>
            </a:pPr>
            <a:r>
              <a:rPr lang="en-NZ" b="1" dirty="0" smtClean="0">
                <a:solidFill>
                  <a:srgbClr val="FFC000"/>
                </a:solidFill>
              </a:rPr>
              <a:t>9.</a:t>
            </a:r>
            <a:r>
              <a:rPr lang="en-NZ" dirty="0" smtClean="0"/>
              <a:t>	Costing </a:t>
            </a:r>
            <a:r>
              <a:rPr lang="en-NZ" dirty="0"/>
              <a:t>donated goods, services </a:t>
            </a:r>
            <a:r>
              <a:rPr lang="en-NZ" dirty="0" smtClean="0"/>
              <a:t>and recording in Performance or Notes</a:t>
            </a:r>
          </a:p>
          <a:p>
            <a:pPr marL="262800" indent="0" algn="just">
              <a:buNone/>
            </a:pPr>
            <a:r>
              <a:rPr lang="en-NZ" b="1" dirty="0" smtClean="0">
                <a:solidFill>
                  <a:schemeClr val="accent1">
                    <a:lumMod val="60000"/>
                    <a:lumOff val="40000"/>
                  </a:schemeClr>
                </a:solidFill>
              </a:rPr>
              <a:t>10.</a:t>
            </a:r>
            <a:r>
              <a:rPr lang="en-NZ" dirty="0" smtClean="0"/>
              <a:t>	Valuing donated assets</a:t>
            </a:r>
          </a:p>
          <a:p>
            <a:pPr marL="262800" indent="0" algn="just">
              <a:buNone/>
            </a:pPr>
            <a:r>
              <a:rPr lang="en-NZ" b="1" dirty="0" smtClean="0">
                <a:solidFill>
                  <a:srgbClr val="FFC000"/>
                </a:solidFill>
              </a:rPr>
              <a:t>11.</a:t>
            </a:r>
            <a:r>
              <a:rPr lang="en-NZ" dirty="0" smtClean="0"/>
              <a:t>	Tier </a:t>
            </a:r>
            <a:r>
              <a:rPr lang="en-NZ" dirty="0"/>
              <a:t>3 </a:t>
            </a:r>
            <a:r>
              <a:rPr lang="en-NZ" dirty="0" smtClean="0"/>
              <a:t>Consolidations</a:t>
            </a:r>
          </a:p>
          <a:p>
            <a:pPr marL="262800" indent="0" algn="just">
              <a:buNone/>
            </a:pPr>
            <a:r>
              <a:rPr lang="en-NZ" b="1" dirty="0" smtClean="0">
                <a:solidFill>
                  <a:srgbClr val="FFC000"/>
                </a:solidFill>
              </a:rPr>
              <a:t>12.</a:t>
            </a:r>
            <a:r>
              <a:rPr lang="en-NZ" dirty="0" smtClean="0"/>
              <a:t>	Correction </a:t>
            </a:r>
            <a:r>
              <a:rPr lang="en-NZ" dirty="0"/>
              <a:t>of prior period </a:t>
            </a:r>
            <a:r>
              <a:rPr lang="en-NZ" dirty="0" smtClean="0"/>
              <a:t>errors</a:t>
            </a:r>
          </a:p>
          <a:p>
            <a:pPr marL="262800" indent="0" algn="just">
              <a:buNone/>
            </a:pPr>
            <a:r>
              <a:rPr lang="en-NZ" b="1" dirty="0">
                <a:solidFill>
                  <a:srgbClr val="FFC000"/>
                </a:solidFill>
              </a:rPr>
              <a:t>13.</a:t>
            </a:r>
            <a:r>
              <a:rPr lang="en-NZ" dirty="0" smtClean="0"/>
              <a:t>	Paragraph A186 – Notes shall provide users with a “greater understanding”</a:t>
            </a:r>
          </a:p>
          <a:p>
            <a:pPr marL="720000" algn="just">
              <a:buAutoNum type="arabicPeriod" startAt="14"/>
            </a:pPr>
            <a:r>
              <a:rPr lang="en-NZ" dirty="0" smtClean="0"/>
              <a:t>   The end of “Special Purpose” reporting</a:t>
            </a:r>
          </a:p>
          <a:p>
            <a:pPr marL="720000" algn="just">
              <a:buAutoNum type="arabicPeriod" startAt="14"/>
            </a:pPr>
            <a:r>
              <a:rPr lang="en-NZ" dirty="0"/>
              <a:t> </a:t>
            </a:r>
            <a:r>
              <a:rPr lang="en-NZ" dirty="0" smtClean="0"/>
              <a:t>  Related Party Note</a:t>
            </a:r>
            <a:endParaRPr lang="en-NZ" dirty="0"/>
          </a:p>
          <a:p>
            <a:endParaRPr lang="en-NZ" dirty="0"/>
          </a:p>
        </p:txBody>
      </p:sp>
    </p:spTree>
    <p:extLst>
      <p:ext uri="{BB962C8B-B14F-4D97-AF65-F5344CB8AC3E}">
        <p14:creationId xmlns:p14="http://schemas.microsoft.com/office/powerpoint/2010/main" xmlns="" val="366992679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1060580" y="343321"/>
            <a:ext cx="10058400" cy="692150"/>
          </a:xfrm>
          <a:ln w="38100">
            <a:solidFill>
              <a:srgbClr val="00B050"/>
            </a:solidFill>
          </a:ln>
        </p:spPr>
        <p:txBody>
          <a:bodyPr>
            <a:noAutofit/>
          </a:bodyPr>
          <a:lstStyle/>
          <a:p>
            <a:r>
              <a:rPr lang="en-NZ" sz="3000" b="1" dirty="0" smtClean="0"/>
              <a:t>Levels of Reporting = level of performance expenditure*</a:t>
            </a:r>
            <a:endParaRPr lang="en-NZ" sz="3000" b="1" dirty="0"/>
          </a:p>
        </p:txBody>
      </p:sp>
      <p:sp>
        <p:nvSpPr>
          <p:cNvPr id="3" name="Content Placeholder 2"/>
          <p:cNvSpPr>
            <a:spLocks noGrp="1"/>
          </p:cNvSpPr>
          <p:nvPr>
            <p:ph idx="4294967295"/>
          </p:nvPr>
        </p:nvSpPr>
        <p:spPr>
          <a:xfrm>
            <a:off x="1060580" y="1315616"/>
            <a:ext cx="10058400" cy="4301413"/>
          </a:xfrm>
          <a:ln w="38100">
            <a:solidFill>
              <a:srgbClr val="FFC000"/>
            </a:solidFill>
          </a:ln>
        </p:spPr>
        <p:txBody>
          <a:bodyPr>
            <a:noAutofit/>
          </a:bodyPr>
          <a:lstStyle/>
          <a:p>
            <a:r>
              <a:rPr lang="en-NZ" sz="2800" b="1" dirty="0" smtClean="0"/>
              <a:t>Tier 1</a:t>
            </a:r>
            <a:r>
              <a:rPr lang="en-NZ" sz="2800" dirty="0" smtClean="0"/>
              <a:t> – Above $30 mil or an issuer – Full NZ International Public Sector Accounting Standards [NZIPSAS] – </a:t>
            </a:r>
            <a:r>
              <a:rPr lang="en-NZ" sz="2800" dirty="0" smtClean="0">
                <a:solidFill>
                  <a:srgbClr val="C00000"/>
                </a:solidFill>
              </a:rPr>
              <a:t>Audit</a:t>
            </a:r>
          </a:p>
          <a:p>
            <a:r>
              <a:rPr lang="en-NZ" sz="2800" b="1" dirty="0" smtClean="0"/>
              <a:t>Tier 2</a:t>
            </a:r>
            <a:r>
              <a:rPr lang="en-NZ" sz="2800" dirty="0" smtClean="0"/>
              <a:t> - $2mil - $30 mil &amp; not an issuer – Reduced Disclosure Requirements [RDR] NZ IPSAS – </a:t>
            </a:r>
            <a:r>
              <a:rPr lang="en-NZ" sz="2800" dirty="0" smtClean="0">
                <a:solidFill>
                  <a:srgbClr val="C00000"/>
                </a:solidFill>
              </a:rPr>
              <a:t>Audit</a:t>
            </a:r>
          </a:p>
          <a:p>
            <a:r>
              <a:rPr lang="en-NZ" sz="2800" b="1" dirty="0" smtClean="0"/>
              <a:t>Tier 3</a:t>
            </a:r>
            <a:r>
              <a:rPr lang="en-NZ" sz="2800" dirty="0" smtClean="0"/>
              <a:t> - $125,000 - $500,000 PBE – SFR – A – </a:t>
            </a:r>
            <a:r>
              <a:rPr lang="en-NZ" b="1" dirty="0" smtClean="0">
                <a:solidFill>
                  <a:srgbClr val="00B050"/>
                </a:solidFill>
              </a:rPr>
              <a:t>no statutory external assurance</a:t>
            </a:r>
          </a:p>
          <a:p>
            <a:pPr marL="1093092" lvl="7" indent="-342900">
              <a:spcBef>
                <a:spcPts val="1200"/>
              </a:spcBef>
              <a:spcAft>
                <a:spcPts val="200"/>
              </a:spcAft>
              <a:buSzPct val="100000"/>
              <a:buFontTx/>
              <a:buChar char="-"/>
            </a:pPr>
            <a:r>
              <a:rPr lang="en-NZ" sz="2800" dirty="0" smtClean="0"/>
              <a:t>$500,000 - $1mil PBE – SFR – A – choose </a:t>
            </a:r>
            <a:r>
              <a:rPr lang="en-NZ" sz="2800" dirty="0" smtClean="0">
                <a:solidFill>
                  <a:srgbClr val="0070C0"/>
                </a:solidFill>
              </a:rPr>
              <a:t>review</a:t>
            </a:r>
            <a:r>
              <a:rPr lang="en-NZ" sz="2800" dirty="0" smtClean="0"/>
              <a:t> or </a:t>
            </a:r>
            <a:r>
              <a:rPr lang="en-NZ" sz="2800" dirty="0" smtClean="0">
                <a:solidFill>
                  <a:srgbClr val="C00000"/>
                </a:solidFill>
              </a:rPr>
              <a:t>audit</a:t>
            </a:r>
          </a:p>
          <a:p>
            <a:pPr marL="1093092" lvl="7" indent="-342900">
              <a:spcBef>
                <a:spcPts val="1200"/>
              </a:spcBef>
              <a:spcAft>
                <a:spcPts val="200"/>
              </a:spcAft>
              <a:buSzPct val="100000"/>
              <a:buFontTx/>
              <a:buChar char="-"/>
            </a:pPr>
            <a:r>
              <a:rPr lang="en-NZ" sz="2800" dirty="0" smtClean="0"/>
              <a:t>$1mil - $2mil	PBE – SFR – A – </a:t>
            </a:r>
            <a:r>
              <a:rPr lang="en-NZ" sz="2800" dirty="0" smtClean="0">
                <a:solidFill>
                  <a:srgbClr val="C00000"/>
                </a:solidFill>
              </a:rPr>
              <a:t>Audit</a:t>
            </a:r>
            <a:endParaRPr lang="en-NZ" sz="2800" dirty="0">
              <a:solidFill>
                <a:srgbClr val="C00000"/>
              </a:solidFill>
            </a:endParaRPr>
          </a:p>
          <a:p>
            <a:pPr marL="91440" lvl="7" indent="-91440">
              <a:spcBef>
                <a:spcPts val="1200"/>
              </a:spcBef>
              <a:spcAft>
                <a:spcPts val="200"/>
              </a:spcAft>
              <a:buSzPct val="100000"/>
              <a:buFont typeface="Calibri" panose="020F0502020204030204" pitchFamily="34" charset="0"/>
              <a:buChar char=" "/>
            </a:pPr>
            <a:r>
              <a:rPr lang="en-NZ" sz="2800" b="1" dirty="0" smtClean="0"/>
              <a:t>Tier 4</a:t>
            </a:r>
            <a:r>
              <a:rPr lang="en-NZ" sz="2800" dirty="0" smtClean="0"/>
              <a:t> - &lt; $125,000 	PBE – SFR – Cash – </a:t>
            </a:r>
            <a:r>
              <a:rPr lang="en-NZ" sz="2000" b="1" dirty="0" smtClean="0">
                <a:solidFill>
                  <a:srgbClr val="00B050"/>
                </a:solidFill>
              </a:rPr>
              <a:t>no statutory external assurances</a:t>
            </a:r>
            <a:endParaRPr lang="en-NZ" sz="2000" b="1" dirty="0">
              <a:solidFill>
                <a:srgbClr val="00B050"/>
              </a:solidFill>
            </a:endParaRPr>
          </a:p>
        </p:txBody>
      </p:sp>
      <p:sp>
        <p:nvSpPr>
          <p:cNvPr id="4" name="TextBox 3"/>
          <p:cNvSpPr txBox="1"/>
          <p:nvPr/>
        </p:nvSpPr>
        <p:spPr>
          <a:xfrm>
            <a:off x="326571" y="5869094"/>
            <a:ext cx="11513976" cy="369332"/>
          </a:xfrm>
          <a:prstGeom prst="rect">
            <a:avLst/>
          </a:prstGeom>
          <a:noFill/>
        </p:spPr>
        <p:txBody>
          <a:bodyPr wrap="square" rtlCol="0">
            <a:spAutoFit/>
          </a:bodyPr>
          <a:lstStyle/>
          <a:p>
            <a:r>
              <a:rPr lang="en-NZ" dirty="0" smtClean="0"/>
              <a:t>* Expenditure is outflows other than capital outflows. Capital outflows are payment of loans, or purchase of assets</a:t>
            </a:r>
            <a:endParaRPr lang="en-NZ" dirty="0"/>
          </a:p>
        </p:txBody>
      </p:sp>
    </p:spTree>
    <p:extLst>
      <p:ext uri="{BB962C8B-B14F-4D97-AF65-F5344CB8AC3E}">
        <p14:creationId xmlns:p14="http://schemas.microsoft.com/office/powerpoint/2010/main" xmlns="" val="230125236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054359" y="363894"/>
            <a:ext cx="10328988" cy="523220"/>
          </a:xfrm>
          <a:prstGeom prst="rect">
            <a:avLst/>
          </a:prstGeom>
          <a:noFill/>
        </p:spPr>
        <p:txBody>
          <a:bodyPr wrap="square" rtlCol="0">
            <a:spAutoFit/>
          </a:bodyPr>
          <a:lstStyle/>
          <a:p>
            <a:pPr fontAlgn="base"/>
            <a:r>
              <a:rPr lang="en-NZ" sz="2800" b="1" dirty="0"/>
              <a:t>Securities Act (Charity Debt Securities) Exemption Notice 2013</a:t>
            </a:r>
          </a:p>
        </p:txBody>
      </p:sp>
      <p:sp>
        <p:nvSpPr>
          <p:cNvPr id="3" name="TextBox 2"/>
          <p:cNvSpPr txBox="1"/>
          <p:nvPr/>
        </p:nvSpPr>
        <p:spPr>
          <a:xfrm>
            <a:off x="1156996" y="1035698"/>
            <a:ext cx="9666514" cy="5355312"/>
          </a:xfrm>
          <a:prstGeom prst="rect">
            <a:avLst/>
          </a:prstGeom>
          <a:noFill/>
          <a:ln w="57150">
            <a:solidFill>
              <a:srgbClr val="FFC000"/>
            </a:solidFill>
          </a:ln>
        </p:spPr>
        <p:txBody>
          <a:bodyPr wrap="square" rtlCol="0">
            <a:spAutoFit/>
          </a:bodyPr>
          <a:lstStyle/>
          <a:p>
            <a:pPr fontAlgn="base"/>
            <a:r>
              <a:rPr lang="en-NZ" b="1" dirty="0" smtClean="0"/>
              <a:t>Clause 5 Exemptions</a:t>
            </a:r>
            <a:endParaRPr lang="en-NZ" b="1" dirty="0"/>
          </a:p>
          <a:p>
            <a:pPr fontAlgn="base"/>
            <a:r>
              <a:rPr lang="en-NZ" dirty="0"/>
              <a:t>(1)Every charity and every person acting on its behalf are exempted from </a:t>
            </a:r>
            <a:r>
              <a:rPr lang="en-NZ" dirty="0">
                <a:hlinkClick r:id="rId2"/>
              </a:rPr>
              <a:t>sections 33(2)</a:t>
            </a:r>
            <a:r>
              <a:rPr lang="en-NZ" dirty="0"/>
              <a:t>, </a:t>
            </a:r>
            <a:r>
              <a:rPr lang="en-NZ" dirty="0">
                <a:hlinkClick r:id="rId3"/>
              </a:rPr>
              <a:t>37</a:t>
            </a:r>
            <a:r>
              <a:rPr lang="en-NZ" dirty="0"/>
              <a:t>, and </a:t>
            </a:r>
            <a:r>
              <a:rPr lang="en-NZ" dirty="0">
                <a:hlinkClick r:id="rId4"/>
              </a:rPr>
              <a:t>37A</a:t>
            </a:r>
            <a:r>
              <a:rPr lang="en-NZ" dirty="0"/>
              <a:t> of the </a:t>
            </a:r>
            <a:r>
              <a:rPr lang="en-NZ" dirty="0" smtClean="0"/>
              <a:t>Securities Act</a:t>
            </a:r>
            <a:r>
              <a:rPr lang="en-NZ" dirty="0"/>
              <a:t> </a:t>
            </a:r>
            <a:r>
              <a:rPr lang="en-NZ" dirty="0" smtClean="0"/>
              <a:t>1978 and </a:t>
            </a:r>
            <a:r>
              <a:rPr lang="en-NZ" dirty="0" smtClean="0">
                <a:hlinkClick r:id="rId5"/>
              </a:rPr>
              <a:t>regulation </a:t>
            </a:r>
            <a:r>
              <a:rPr lang="en-NZ" dirty="0">
                <a:hlinkClick r:id="rId5"/>
              </a:rPr>
              <a:t>30</a:t>
            </a:r>
            <a:r>
              <a:rPr lang="en-NZ" dirty="0"/>
              <a:t> of the Regulations in respect of any debt securities</a:t>
            </a:r>
            <a:r>
              <a:rPr lang="en-NZ" dirty="0" smtClean="0"/>
              <a:t>.</a:t>
            </a:r>
          </a:p>
          <a:p>
            <a:pPr fontAlgn="base"/>
            <a:r>
              <a:rPr lang="en-NZ" b="1" dirty="0" smtClean="0"/>
              <a:t>Clause 6 – What should be in an </a:t>
            </a:r>
            <a:r>
              <a:rPr lang="en-NZ" b="1" dirty="0"/>
              <a:t>information document</a:t>
            </a:r>
          </a:p>
          <a:p>
            <a:pPr fontAlgn="base"/>
            <a:r>
              <a:rPr lang="en-NZ" dirty="0"/>
              <a:t>The exemptions in </a:t>
            </a:r>
            <a:r>
              <a:rPr lang="en-NZ" dirty="0">
                <a:hlinkClick r:id="rId6"/>
              </a:rPr>
              <a:t>clause 5</a:t>
            </a:r>
            <a:r>
              <a:rPr lang="en-NZ" dirty="0"/>
              <a:t> are subject to the condition that every subscriber for the debt security must receive, before subscribing for the debt security, an information document relating to the debt security that contains the following information</a:t>
            </a:r>
            <a:r>
              <a:rPr lang="en-NZ" dirty="0" smtClean="0"/>
              <a:t>:</a:t>
            </a:r>
          </a:p>
          <a:p>
            <a:pPr marL="342900" indent="-342900" fontAlgn="base">
              <a:buFont typeface="+mj-lt"/>
              <a:buAutoNum type="alphaLcParenR"/>
            </a:pPr>
            <a:r>
              <a:rPr lang="en-NZ" dirty="0" smtClean="0"/>
              <a:t>A warning about the nature of the debt not subject to FMA scrutiny [but clause 8 re disclosures to the FMA]</a:t>
            </a:r>
          </a:p>
          <a:p>
            <a:pPr fontAlgn="base"/>
            <a:r>
              <a:rPr lang="en-NZ" dirty="0"/>
              <a:t>(b</a:t>
            </a:r>
            <a:r>
              <a:rPr lang="en-NZ" dirty="0" smtClean="0"/>
              <a:t>) A </a:t>
            </a:r>
            <a:r>
              <a:rPr lang="en-NZ" dirty="0"/>
              <a:t>reference to the list of authorised financial advisers that appears on the FMA's Internet </a:t>
            </a:r>
            <a:r>
              <a:rPr lang="en-NZ" dirty="0" smtClean="0"/>
              <a:t>site </a:t>
            </a:r>
          </a:p>
          <a:p>
            <a:pPr fontAlgn="base"/>
            <a:r>
              <a:rPr lang="en-NZ" dirty="0" smtClean="0"/>
              <a:t>(</a:t>
            </a:r>
            <a:r>
              <a:rPr lang="en-NZ" dirty="0"/>
              <a:t>c</a:t>
            </a:r>
            <a:r>
              <a:rPr lang="en-NZ" dirty="0" smtClean="0"/>
              <a:t>) the </a:t>
            </a:r>
            <a:r>
              <a:rPr lang="en-NZ" dirty="0"/>
              <a:t>information required by </a:t>
            </a:r>
            <a:r>
              <a:rPr lang="en-NZ" dirty="0">
                <a:hlinkClick r:id="rId7"/>
              </a:rPr>
              <a:t>clauses </a:t>
            </a:r>
            <a:r>
              <a:rPr lang="en-NZ" dirty="0" smtClean="0">
                <a:hlinkClick r:id="rId7"/>
              </a:rPr>
              <a:t>2</a:t>
            </a:r>
            <a:r>
              <a:rPr lang="en-NZ" dirty="0" smtClean="0"/>
              <a:t>[description],</a:t>
            </a:r>
            <a:r>
              <a:rPr lang="en-NZ" dirty="0"/>
              <a:t> </a:t>
            </a:r>
            <a:r>
              <a:rPr lang="en-NZ" dirty="0" smtClean="0">
                <a:hlinkClick r:id="rId8"/>
              </a:rPr>
              <a:t>9</a:t>
            </a:r>
            <a:r>
              <a:rPr lang="en-NZ" dirty="0" smtClean="0"/>
              <a:t>[returns],</a:t>
            </a:r>
            <a:r>
              <a:rPr lang="en-NZ" dirty="0"/>
              <a:t> </a:t>
            </a:r>
            <a:r>
              <a:rPr lang="en-NZ" dirty="0" smtClean="0">
                <a:hlinkClick r:id="rId9"/>
              </a:rPr>
              <a:t>10</a:t>
            </a:r>
            <a:r>
              <a:rPr lang="en-NZ" dirty="0" smtClean="0"/>
              <a:t>[security],</a:t>
            </a:r>
            <a:r>
              <a:rPr lang="en-NZ" dirty="0"/>
              <a:t> </a:t>
            </a:r>
            <a:r>
              <a:rPr lang="en-NZ" dirty="0" smtClean="0">
                <a:hlinkClick r:id="rId10"/>
              </a:rPr>
              <a:t>11</a:t>
            </a:r>
            <a:r>
              <a:rPr lang="en-NZ" dirty="0" smtClean="0"/>
              <a:t>[risks], </a:t>
            </a:r>
            <a:r>
              <a:rPr lang="en-NZ" dirty="0"/>
              <a:t>and </a:t>
            </a:r>
            <a:r>
              <a:rPr lang="en-NZ" dirty="0" smtClean="0">
                <a:hlinkClick r:id="rId11"/>
              </a:rPr>
              <a:t>12</a:t>
            </a:r>
            <a:r>
              <a:rPr lang="en-NZ" dirty="0" smtClean="0"/>
              <a:t> [if insolvent]</a:t>
            </a:r>
            <a:r>
              <a:rPr lang="en-NZ" dirty="0"/>
              <a:t> of Schedule 13 of the </a:t>
            </a:r>
            <a:r>
              <a:rPr lang="en-NZ" dirty="0" smtClean="0"/>
              <a:t>Security Regulations 2009; </a:t>
            </a:r>
            <a:r>
              <a:rPr lang="en-NZ" dirty="0"/>
              <a:t>and</a:t>
            </a:r>
          </a:p>
          <a:p>
            <a:pPr fontAlgn="base"/>
            <a:r>
              <a:rPr lang="en-NZ" dirty="0"/>
              <a:t>(d</a:t>
            </a:r>
            <a:r>
              <a:rPr lang="en-NZ" dirty="0" smtClean="0"/>
              <a:t>) a </a:t>
            </a:r>
            <a:r>
              <a:rPr lang="en-NZ" dirty="0"/>
              <a:t>description of the charitable purpose for which the money paid by subscribers will be </a:t>
            </a:r>
            <a:r>
              <a:rPr lang="en-NZ" dirty="0" smtClean="0"/>
              <a:t>used</a:t>
            </a:r>
          </a:p>
          <a:p>
            <a:pPr fontAlgn="base"/>
            <a:r>
              <a:rPr lang="en-NZ" dirty="0" smtClean="0"/>
              <a:t>(</a:t>
            </a:r>
            <a:r>
              <a:rPr lang="en-NZ" dirty="0"/>
              <a:t>e</a:t>
            </a:r>
            <a:r>
              <a:rPr lang="en-NZ" dirty="0" smtClean="0"/>
              <a:t>) the </a:t>
            </a:r>
            <a:r>
              <a:rPr lang="en-NZ" dirty="0"/>
              <a:t>terms and conditions of the offer of the security; and</a:t>
            </a:r>
          </a:p>
          <a:p>
            <a:pPr fontAlgn="base"/>
            <a:r>
              <a:rPr lang="en-NZ" dirty="0"/>
              <a:t>(f</a:t>
            </a:r>
            <a:r>
              <a:rPr lang="en-NZ" dirty="0" smtClean="0"/>
              <a:t>) a </a:t>
            </a:r>
            <a:r>
              <a:rPr lang="en-NZ" dirty="0"/>
              <a:t>reference to the requirement to be a member of any dispute resolution scheme </a:t>
            </a:r>
            <a:endParaRPr lang="en-NZ" dirty="0" smtClean="0"/>
          </a:p>
          <a:p>
            <a:pPr fontAlgn="base"/>
            <a:r>
              <a:rPr lang="en-NZ" dirty="0" smtClean="0"/>
              <a:t>(</a:t>
            </a:r>
            <a:r>
              <a:rPr lang="en-NZ" dirty="0"/>
              <a:t>g</a:t>
            </a:r>
            <a:r>
              <a:rPr lang="en-NZ" dirty="0" smtClean="0"/>
              <a:t>) any </a:t>
            </a:r>
            <a:r>
              <a:rPr lang="en-NZ" dirty="0"/>
              <a:t>other information that is material to the offer of the security; and</a:t>
            </a:r>
          </a:p>
          <a:p>
            <a:pPr fontAlgn="base"/>
            <a:r>
              <a:rPr lang="en-NZ" dirty="0" smtClean="0"/>
              <a:t>(h) a </a:t>
            </a:r>
            <a:r>
              <a:rPr lang="en-NZ" dirty="0"/>
              <a:t>statement that </a:t>
            </a:r>
            <a:r>
              <a:rPr lang="en-NZ" dirty="0" smtClean="0"/>
              <a:t>says the member can get the last </a:t>
            </a:r>
            <a:r>
              <a:rPr lang="en-NZ" b="1" u="sng" dirty="0" smtClean="0">
                <a:solidFill>
                  <a:srgbClr val="FF0000"/>
                </a:solidFill>
              </a:rPr>
              <a:t>audited</a:t>
            </a:r>
            <a:r>
              <a:rPr lang="en-NZ" dirty="0" smtClean="0"/>
              <a:t> financial statements within 5 working days</a:t>
            </a:r>
            <a:r>
              <a:rPr lang="en-NZ" dirty="0"/>
              <a:t> </a:t>
            </a:r>
          </a:p>
        </p:txBody>
      </p:sp>
    </p:spTree>
    <p:extLst>
      <p:ext uri="{BB962C8B-B14F-4D97-AF65-F5344CB8AC3E}">
        <p14:creationId xmlns:p14="http://schemas.microsoft.com/office/powerpoint/2010/main" xmlns="" val="347223143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External Reporting Board [XRB]</a:t>
            </a:r>
            <a:endParaRPr lang="en-NZ" dirty="0"/>
          </a:p>
        </p:txBody>
      </p:sp>
      <p:sp>
        <p:nvSpPr>
          <p:cNvPr id="3" name="Content Placeholder 2"/>
          <p:cNvSpPr>
            <a:spLocks noGrp="1"/>
          </p:cNvSpPr>
          <p:nvPr>
            <p:ph idx="1"/>
          </p:nvPr>
        </p:nvSpPr>
        <p:spPr/>
        <p:txBody>
          <a:bodyPr>
            <a:normAutofit/>
          </a:bodyPr>
          <a:lstStyle/>
          <a:p>
            <a:r>
              <a:rPr lang="en-NZ" sz="2400" dirty="0" smtClean="0"/>
              <a:t>The Financial Reporting Act 2013 empowers the XRB to issue mandatory financial reporting standards for registered charities.  </a:t>
            </a:r>
            <a:r>
              <a:rPr lang="en-NZ" sz="2400" dirty="0" smtClean="0">
                <a:hlinkClick r:id="rId2"/>
              </a:rPr>
              <a:t>www.xrb.govt.nz</a:t>
            </a:r>
            <a:r>
              <a:rPr lang="en-NZ" sz="2400" dirty="0" smtClean="0"/>
              <a:t> </a:t>
            </a:r>
          </a:p>
          <a:p>
            <a:r>
              <a:rPr lang="en-NZ" sz="2400" dirty="0" smtClean="0"/>
              <a:t>A not for profit society or charitable trust that is NOT a registered charity need not apply the PBE reporting, currently.  However, starting now may pre-empt what eventually could apply to all not for profits. [NFP]</a:t>
            </a:r>
          </a:p>
          <a:p>
            <a:r>
              <a:rPr lang="en-NZ" sz="2400" dirty="0" smtClean="0"/>
              <a:t>Moving between the tiers – 2 consecutive years : i.e.  </a:t>
            </a:r>
          </a:p>
          <a:p>
            <a:pPr lvl="1"/>
            <a:r>
              <a:rPr lang="en-NZ" sz="2000" dirty="0" smtClean="0"/>
              <a:t>2014 = $120,000 expenditure = Tier 4</a:t>
            </a:r>
          </a:p>
          <a:p>
            <a:pPr lvl="1"/>
            <a:r>
              <a:rPr lang="en-NZ" sz="2000" dirty="0" smtClean="0"/>
              <a:t>2015 = $150,000 expenditure = Choose either Tier 3, or continue with Tier 4</a:t>
            </a:r>
          </a:p>
          <a:p>
            <a:pPr lvl="1"/>
            <a:r>
              <a:rPr lang="en-NZ" sz="2000" dirty="0" smtClean="0"/>
              <a:t>2016 = $140,000 expenditure = Required Tier 3 reporting</a:t>
            </a:r>
          </a:p>
          <a:p>
            <a:pPr marL="201168" lvl="1" indent="0">
              <a:buNone/>
            </a:pPr>
            <a:r>
              <a:rPr lang="en-NZ" sz="3200" b="1" dirty="0" smtClean="0">
                <a:solidFill>
                  <a:srgbClr val="C00000"/>
                </a:solidFill>
              </a:rPr>
              <a:t>Note you can always choose to report at a higher level. </a:t>
            </a:r>
            <a:endParaRPr lang="en-NZ" sz="3200" b="1" dirty="0">
              <a:solidFill>
                <a:srgbClr val="C00000"/>
              </a:solidFill>
            </a:endParaRPr>
          </a:p>
        </p:txBody>
      </p:sp>
    </p:spTree>
    <p:extLst>
      <p:ext uri="{BB962C8B-B14F-4D97-AF65-F5344CB8AC3E}">
        <p14:creationId xmlns:p14="http://schemas.microsoft.com/office/powerpoint/2010/main" xmlns="" val="382218492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97280" y="286603"/>
            <a:ext cx="10058400" cy="1234287"/>
          </a:xfrm>
          <a:ln w="38100">
            <a:solidFill>
              <a:srgbClr val="00B050"/>
            </a:solidFill>
          </a:ln>
        </p:spPr>
        <p:txBody>
          <a:bodyPr anchor="ctr">
            <a:normAutofit/>
          </a:bodyPr>
          <a:lstStyle/>
          <a:p>
            <a:r>
              <a:rPr lang="en-NZ" sz="3200" b="1" dirty="0"/>
              <a:t>When will charities have to prepare financial statements that comply with the new standards</a:t>
            </a:r>
            <a:r>
              <a:rPr lang="en-NZ" sz="3200" b="1" dirty="0" smtClean="0"/>
              <a:t>?</a:t>
            </a:r>
            <a:endParaRPr lang="en-NZ" sz="3200"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xmlns="" val="0"/>
              </a:ext>
            </a:extLst>
          </a:blip>
          <a:stretch>
            <a:fillRect/>
          </a:stretch>
        </p:blipFill>
        <p:spPr>
          <a:xfrm>
            <a:off x="1250303" y="1959994"/>
            <a:ext cx="9675844" cy="4898005"/>
          </a:xfrm>
        </p:spPr>
      </p:pic>
    </p:spTree>
    <p:extLst>
      <p:ext uri="{BB962C8B-B14F-4D97-AF65-F5344CB8AC3E}">
        <p14:creationId xmlns:p14="http://schemas.microsoft.com/office/powerpoint/2010/main" xmlns="" val="250563595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6119" y="286603"/>
            <a:ext cx="10389561" cy="683781"/>
          </a:xfrm>
          <a:ln w="28575">
            <a:solidFill>
              <a:srgbClr val="00B050"/>
            </a:solidFill>
          </a:ln>
        </p:spPr>
        <p:txBody>
          <a:bodyPr>
            <a:normAutofit fontScale="90000"/>
          </a:bodyPr>
          <a:lstStyle/>
          <a:p>
            <a:pPr algn="ctr"/>
            <a:r>
              <a:rPr lang="en-NZ" dirty="0" smtClean="0"/>
              <a:t>XRB Template for Tier 3 PBE - SFR</a:t>
            </a:r>
            <a:endParaRPr lang="en-NZ" dirty="0"/>
          </a:p>
        </p:txBody>
      </p:sp>
      <p:sp>
        <p:nvSpPr>
          <p:cNvPr id="3" name="Content Placeholder 2"/>
          <p:cNvSpPr>
            <a:spLocks noGrp="1"/>
          </p:cNvSpPr>
          <p:nvPr>
            <p:ph idx="1"/>
          </p:nvPr>
        </p:nvSpPr>
        <p:spPr>
          <a:xfrm>
            <a:off x="783771" y="1013255"/>
            <a:ext cx="11103429" cy="5163610"/>
          </a:xfrm>
          <a:ln w="28575">
            <a:solidFill>
              <a:srgbClr val="FFC000"/>
            </a:solidFill>
          </a:ln>
        </p:spPr>
        <p:txBody>
          <a:bodyPr>
            <a:normAutofit lnSpcReduction="10000"/>
          </a:bodyPr>
          <a:lstStyle/>
          <a:p>
            <a:r>
              <a:rPr lang="en-NZ" sz="2400" b="1" dirty="0" smtClean="0"/>
              <a:t>Tier 3 PBE SFR Accrual Accounting is </a:t>
            </a:r>
            <a:r>
              <a:rPr lang="en-NZ" sz="2400" b="1" dirty="0" smtClean="0">
                <a:solidFill>
                  <a:srgbClr val="FF0000"/>
                </a:solidFill>
              </a:rPr>
              <a:t>different</a:t>
            </a:r>
            <a:r>
              <a:rPr lang="en-NZ" sz="2400" b="1" dirty="0" smtClean="0"/>
              <a:t> from old NZ FRS &amp; SSAP in respect to –</a:t>
            </a:r>
          </a:p>
          <a:p>
            <a:pPr>
              <a:buFont typeface="Wingdings" panose="05000000000000000000" pitchFamily="2" charset="2"/>
              <a:buChar char="Ø"/>
            </a:pPr>
            <a:r>
              <a:rPr lang="en-NZ" dirty="0"/>
              <a:t> </a:t>
            </a:r>
            <a:r>
              <a:rPr lang="en-NZ" dirty="0" smtClean="0"/>
              <a:t>Specific Information about the entity</a:t>
            </a:r>
          </a:p>
          <a:p>
            <a:pPr>
              <a:buFont typeface="Wingdings" panose="05000000000000000000" pitchFamily="2" charset="2"/>
              <a:buChar char="Ø"/>
            </a:pPr>
            <a:r>
              <a:rPr lang="en-NZ" dirty="0" smtClean="0"/>
              <a:t>A Statement of Service Performance – Outcomes (descriptive) &amp; Outputs (quantities)[non-financial]</a:t>
            </a:r>
          </a:p>
          <a:p>
            <a:pPr>
              <a:buFont typeface="Wingdings" panose="05000000000000000000" pitchFamily="2" charset="2"/>
              <a:buChar char="Ø"/>
            </a:pPr>
            <a:r>
              <a:rPr lang="en-NZ" dirty="0" smtClean="0"/>
              <a:t>A statement of cashflow – NB no reconciliation of the Net Cashflow from operating Activities to the Statement of Financial Performance Net Surplus / (Deficit) for the year.  Note that tier 4 is in itself a statement of cashflow.</a:t>
            </a:r>
          </a:p>
          <a:p>
            <a:pPr>
              <a:buFont typeface="Wingdings" panose="05000000000000000000" pitchFamily="2" charset="2"/>
              <a:buChar char="Ø"/>
            </a:pPr>
            <a:r>
              <a:rPr lang="en-NZ" dirty="0" smtClean="0"/>
              <a:t>Minimum categories and optional detail in the notes [provide users understanding of the </a:t>
            </a:r>
            <a:r>
              <a:rPr lang="en-NZ" b="1" dirty="0" smtClean="0"/>
              <a:t>significant</a:t>
            </a:r>
            <a:r>
              <a:rPr lang="en-NZ" dirty="0" smtClean="0"/>
              <a:t>] </a:t>
            </a:r>
          </a:p>
          <a:p>
            <a:pPr>
              <a:buFont typeface="Wingdings" panose="05000000000000000000" pitchFamily="2" charset="2"/>
              <a:buChar char="Ø"/>
            </a:pPr>
            <a:r>
              <a:rPr lang="en-NZ" b="1" dirty="0" smtClean="0"/>
              <a:t> </a:t>
            </a:r>
            <a:r>
              <a:rPr lang="en-NZ" dirty="0" smtClean="0"/>
              <a:t>Stating </a:t>
            </a:r>
            <a:r>
              <a:rPr lang="en-NZ" dirty="0"/>
              <a:t>of </a:t>
            </a:r>
            <a:r>
              <a:rPr lang="en-NZ" dirty="0" smtClean="0"/>
              <a:t>the type of Goods </a:t>
            </a:r>
            <a:r>
              <a:rPr lang="en-NZ" dirty="0"/>
              <a:t>&amp; Services provided in </a:t>
            </a:r>
            <a:r>
              <a:rPr lang="en-NZ" dirty="0" smtClean="0"/>
              <a:t>kind [VALUING IS OPTIONAL]</a:t>
            </a:r>
          </a:p>
          <a:p>
            <a:pPr>
              <a:buFont typeface="Wingdings" panose="05000000000000000000" pitchFamily="2" charset="2"/>
              <a:buChar char="Ø"/>
            </a:pPr>
            <a:r>
              <a:rPr lang="en-NZ" dirty="0" smtClean="0"/>
              <a:t>Revalued property can be at Quotable NZ / Rated values rather than just a registered value</a:t>
            </a:r>
          </a:p>
          <a:p>
            <a:pPr>
              <a:buFont typeface="Wingdings" panose="05000000000000000000" pitchFamily="2" charset="2"/>
              <a:buChar char="Ø"/>
            </a:pPr>
            <a:r>
              <a:rPr lang="en-NZ" dirty="0"/>
              <a:t> </a:t>
            </a:r>
            <a:r>
              <a:rPr lang="en-NZ" dirty="0" smtClean="0"/>
              <a:t>Impaired assets – record an expense when it is apparent the asset is shown at greater than a net realisable value.</a:t>
            </a:r>
          </a:p>
          <a:p>
            <a:pPr>
              <a:buFont typeface="Wingdings" panose="05000000000000000000" pitchFamily="2" charset="2"/>
              <a:buChar char="Ø"/>
            </a:pPr>
            <a:r>
              <a:rPr lang="en-NZ" dirty="0"/>
              <a:t> </a:t>
            </a:r>
            <a:r>
              <a:rPr lang="en-NZ" dirty="0" smtClean="0"/>
              <a:t>Movements in Equity is a note, rather than a statement</a:t>
            </a:r>
          </a:p>
          <a:p>
            <a:pPr>
              <a:buFont typeface="Wingdings" panose="05000000000000000000" pitchFamily="2" charset="2"/>
              <a:buChar char="Ø"/>
            </a:pPr>
            <a:r>
              <a:rPr lang="en-NZ" dirty="0" smtClean="0"/>
              <a:t> No need to separate discontinued activities from ongoing activities</a:t>
            </a:r>
            <a:endParaRPr lang="en-NZ" dirty="0"/>
          </a:p>
          <a:p>
            <a:pPr marL="0" indent="0">
              <a:buNone/>
            </a:pPr>
            <a:endParaRPr lang="en-NZ" dirty="0" smtClean="0"/>
          </a:p>
        </p:txBody>
      </p:sp>
    </p:spTree>
    <p:extLst>
      <p:ext uri="{BB962C8B-B14F-4D97-AF65-F5344CB8AC3E}">
        <p14:creationId xmlns:p14="http://schemas.microsoft.com/office/powerpoint/2010/main" xmlns="" val="53930097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ln w="38100">
            <a:solidFill>
              <a:srgbClr val="00B050"/>
            </a:solidFill>
          </a:ln>
        </p:spPr>
        <p:txBody>
          <a:bodyPr anchor="ctr"/>
          <a:lstStyle/>
          <a:p>
            <a:r>
              <a:rPr lang="en-NZ" dirty="0" smtClean="0"/>
              <a:t>Significant means  per para. A26 =</a:t>
            </a:r>
            <a:endParaRPr lang="en-NZ" dirty="0"/>
          </a:p>
        </p:txBody>
      </p:sp>
      <p:sp>
        <p:nvSpPr>
          <p:cNvPr id="3" name="Content Placeholder 2"/>
          <p:cNvSpPr>
            <a:spLocks noGrp="1"/>
          </p:cNvSpPr>
          <p:nvPr>
            <p:ph idx="1"/>
          </p:nvPr>
        </p:nvSpPr>
        <p:spPr>
          <a:ln w="38100">
            <a:solidFill>
              <a:srgbClr val="FFC000"/>
            </a:solidFill>
          </a:ln>
        </p:spPr>
        <p:txBody>
          <a:bodyPr>
            <a:normAutofit/>
          </a:bodyPr>
          <a:lstStyle/>
          <a:p>
            <a:r>
              <a:rPr lang="en-NZ" sz="2400" dirty="0" smtClean="0"/>
              <a:t>“Items </a:t>
            </a:r>
            <a:r>
              <a:rPr lang="en-NZ" sz="2400" dirty="0"/>
              <a:t>are significant if their omission or misstatement could, individually or collectively, influence the decisions or assessment of users relying on the performance report. Significance is considered in relation to both the </a:t>
            </a:r>
            <a:r>
              <a:rPr lang="en-NZ" sz="2400" b="1" dirty="0"/>
              <a:t>nature</a:t>
            </a:r>
            <a:r>
              <a:rPr lang="en-NZ" sz="2400" dirty="0"/>
              <a:t> and </a:t>
            </a:r>
            <a:r>
              <a:rPr lang="en-NZ" sz="2400" b="1" dirty="0"/>
              <a:t>size</a:t>
            </a:r>
            <a:r>
              <a:rPr lang="en-NZ" sz="2400" dirty="0"/>
              <a:t> of the item, or a combination of both. For the purposes of this Standard, </a:t>
            </a:r>
            <a:r>
              <a:rPr lang="en-NZ" sz="2400" dirty="0" smtClean="0"/>
              <a:t>significance </a:t>
            </a:r>
            <a:r>
              <a:rPr lang="en-NZ" sz="2400" dirty="0"/>
              <a:t>has the same meaning as materiality</a:t>
            </a:r>
            <a:r>
              <a:rPr lang="en-NZ" sz="2400" dirty="0" smtClean="0"/>
              <a:t>.”</a:t>
            </a:r>
          </a:p>
          <a:p>
            <a:r>
              <a:rPr lang="en-NZ" sz="2400" dirty="0" smtClean="0"/>
              <a:t>MATERIALITY as an audit term may mean –</a:t>
            </a:r>
          </a:p>
          <a:p>
            <a:r>
              <a:rPr lang="en-NZ" sz="2400" dirty="0" smtClean="0"/>
              <a:t>3% of total income or expenditure</a:t>
            </a:r>
          </a:p>
          <a:p>
            <a:r>
              <a:rPr lang="en-NZ" sz="2400" dirty="0"/>
              <a:t>1</a:t>
            </a:r>
            <a:r>
              <a:rPr lang="en-NZ" sz="2400" dirty="0" smtClean="0"/>
              <a:t>-2%  of total assets</a:t>
            </a:r>
          </a:p>
          <a:p>
            <a:r>
              <a:rPr lang="en-NZ" sz="2400" dirty="0" smtClean="0"/>
              <a:t>10% of net surplus or deficit</a:t>
            </a:r>
            <a:endParaRPr lang="en-NZ" sz="2400" dirty="0"/>
          </a:p>
        </p:txBody>
      </p:sp>
    </p:spTree>
    <p:extLst>
      <p:ext uri="{BB962C8B-B14F-4D97-AF65-F5344CB8AC3E}">
        <p14:creationId xmlns:p14="http://schemas.microsoft.com/office/powerpoint/2010/main" xmlns="" val="1539340531"/>
      </p:ext>
    </p:extLst>
  </p:cSld>
  <p:clrMapOvr>
    <a:masterClrMapping/>
  </p:clrMapOvr>
  <p:timing>
    <p:tnLst>
      <p:par>
        <p:cTn id="1" dur="indefinite" restart="never" nodeType="tmRoot"/>
      </p:par>
    </p:tnLst>
  </p:timing>
</p:sld>
</file>

<file path=ppt/theme/theme1.xml><?xml version="1.0" encoding="utf-8"?>
<a:theme xmlns:a="http://schemas.openxmlformats.org/drawingml/2006/main" name="Retrospect">
  <a:themeElements>
    <a:clrScheme name="Retrospect">
      <a:dk1>
        <a:srgbClr val="000000"/>
      </a:dk1>
      <a:lt1>
        <a:sysClr val="window" lastClr="FFFFFF"/>
      </a:lt1>
      <a:dk2>
        <a:srgbClr val="637052"/>
      </a:dk2>
      <a:lt2>
        <a:srgbClr val="CCDDEA"/>
      </a:lt2>
      <a:accent1>
        <a:srgbClr val="E48312"/>
      </a:accent1>
      <a:accent2>
        <a:srgbClr val="BD582C"/>
      </a:accent2>
      <a:accent3>
        <a:srgbClr val="865640"/>
      </a:accent3>
      <a:accent4>
        <a:srgbClr val="9B8357"/>
      </a:accent4>
      <a:accent5>
        <a:srgbClr val="C2BC80"/>
      </a:accent5>
      <a:accent6>
        <a:srgbClr val="94A088"/>
      </a:accent6>
      <a:hlink>
        <a:srgbClr val="2998E3"/>
      </a:hlink>
      <a:folHlink>
        <a:srgbClr val="8C8C8C"/>
      </a:folHlink>
    </a:clrScheme>
    <a:fontScheme name="Retrospect">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xmlns="" name="Retrospect" id="{5F128B03-DCCA-4EEB-AB3B-CF2899314A46}" vid="{3F1AAB62-24C6-49D2-8E01-B56FAC9A3DC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Retrospect</Template>
  <TotalTime>1828</TotalTime>
  <Words>2858</Words>
  <Application>Microsoft Office PowerPoint</Application>
  <PresentationFormat>Custom</PresentationFormat>
  <Paragraphs>268</Paragraphs>
  <Slides>29</Slides>
  <Notes>0</Notes>
  <HiddenSlides>0</HiddenSlides>
  <MMClips>0</MMClips>
  <ScaleCrop>false</ScaleCrop>
  <HeadingPairs>
    <vt:vector size="4" baseType="variant">
      <vt:variant>
        <vt:lpstr>Theme</vt:lpstr>
      </vt:variant>
      <vt:variant>
        <vt:i4>1</vt:i4>
      </vt:variant>
      <vt:variant>
        <vt:lpstr>Slide Titles</vt:lpstr>
      </vt:variant>
      <vt:variant>
        <vt:i4>29</vt:i4>
      </vt:variant>
    </vt:vector>
  </HeadingPairs>
  <TitlesOfParts>
    <vt:vector size="30" baseType="lpstr">
      <vt:lpstr>Retrospect</vt:lpstr>
      <vt:lpstr>Public Benefit Entity Simple Format Reporting [PBE-SFR] Not for Profit [NFP] Tier 3  Accrual [A]</vt:lpstr>
      <vt:lpstr>  Accounting / Audit Issues</vt:lpstr>
      <vt:lpstr>Slide 3</vt:lpstr>
      <vt:lpstr>Levels of Reporting = level of performance expenditure*</vt:lpstr>
      <vt:lpstr>Slide 5</vt:lpstr>
      <vt:lpstr>External Reporting Board [XRB]</vt:lpstr>
      <vt:lpstr>When will charities have to prepare financial statements that comply with the new standards?</vt:lpstr>
      <vt:lpstr>XRB Template for Tier 3 PBE - SFR</vt:lpstr>
      <vt:lpstr>Significant means  per para. A26 =</vt:lpstr>
      <vt:lpstr>Tier 3 PBE SFR Accrual Accounting is the same as the old NZ FRS &amp; SSAP in respect to –</vt:lpstr>
      <vt:lpstr>Showing ALL income and expenditure separately or WHAT income and expenditure can be netted off. [tier manipulation]</vt:lpstr>
      <vt:lpstr>Separate Member &amp; Non-member income Charities Web site!  Standards = optional!</vt:lpstr>
      <vt:lpstr>What is the criteria for Unspent Grants, or Income in advance, reported in the current liabilities (C/L)? [Definition of Current Liabilities] Para 62-67</vt:lpstr>
      <vt:lpstr>Collection of money on behalf of others [ Legal Rights] Para A 52</vt:lpstr>
      <vt:lpstr>How do we report Revenue applied to fixed asset expenditure</vt:lpstr>
      <vt:lpstr>Depreciation on buildings [ Responsible approach]  Para A110</vt:lpstr>
      <vt:lpstr>Restricted Revenues / Specified Funds</vt:lpstr>
      <vt:lpstr>Cashflow made simple</vt:lpstr>
      <vt:lpstr>Costing donated goods &amp; services  Para. 189</vt:lpstr>
      <vt:lpstr>Valuing donated assets</vt:lpstr>
      <vt:lpstr>Tier 3 Consolidations - Currently at Exposure draft stage by the XRB</vt:lpstr>
      <vt:lpstr>Correction of prior period errors Para A28 &amp; A212 Error v wrong estimate</vt:lpstr>
      <vt:lpstr>Paragraph A186 , A213 – Notes shall provide users with a “greater understanding”</vt:lpstr>
      <vt:lpstr>The end of “Special Purpose”  reporting</vt:lpstr>
      <vt:lpstr>Related Party Note – Charities Web site</vt:lpstr>
      <vt:lpstr>TIER 4 CASH ACCOUNTING</vt:lpstr>
      <vt:lpstr>Moving up from tier 3 to tier 2 - Terminology</vt:lpstr>
      <vt:lpstr>Moving up from tier 3 to tier 2</vt:lpstr>
      <vt:lpstr>Moving up from tier 3 to tier 2</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Public Benefit Entity Simple Format Reporting [PBE-SFR]</dc:title>
  <dc:creator>Peter</dc:creator>
  <cp:lastModifiedBy>NEC</cp:lastModifiedBy>
  <cp:revision>131</cp:revision>
  <dcterms:created xsi:type="dcterms:W3CDTF">2015-10-20T20:15:14Z</dcterms:created>
  <dcterms:modified xsi:type="dcterms:W3CDTF">2015-10-30T03:00:28Z</dcterms:modified>
</cp:coreProperties>
</file>